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95" r:id="rId3"/>
    <p:sldId id="296" r:id="rId4"/>
    <p:sldId id="298" r:id="rId5"/>
    <p:sldId id="297" r:id="rId6"/>
    <p:sldId id="299" r:id="rId7"/>
    <p:sldId id="301" r:id="rId8"/>
    <p:sldId id="302" r:id="rId9"/>
    <p:sldId id="304" r:id="rId10"/>
    <p:sldId id="305" r:id="rId11"/>
    <p:sldId id="306" r:id="rId12"/>
    <p:sldId id="307" r:id="rId13"/>
    <p:sldId id="308" r:id="rId14"/>
    <p:sldId id="309" r:id="rId15"/>
    <p:sldId id="310" r:id="rId16"/>
    <p:sldId id="311" r:id="rId17"/>
    <p:sldId id="312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 showGuides="1">
      <p:cViewPr varScale="1">
        <p:scale>
          <a:sx n="101" d="100"/>
          <a:sy n="101" d="100"/>
        </p:scale>
        <p:origin x="126" y="31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50DED0-6F22-40FC-AEA2-3ABBB78CD71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E836D7A-8298-4BB0-BC1F-7BA0662BEEA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B2F06D-2BF9-4F6C-AD27-48519DA479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6344F-AB90-4938-A9D8-400F9B6D44EA}" type="datetimeFigureOut">
              <a:rPr lang="en-GB" smtClean="0"/>
              <a:t>08.11.2021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0A4C05-3864-4CB5-9831-444E6D2AE3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C4CABB-C290-4694-942A-6F9CE74633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6F4A3-24CC-4008-9AE3-20C6A334CF6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26389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6CBAE9-D64C-4934-8AA7-3ACE9EC592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110706D-74D5-407A-9AB0-E2D729404A6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8A4230D-0A70-4350-9FB5-DE56C1058D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6344F-AB90-4938-A9D8-400F9B6D44EA}" type="datetimeFigureOut">
              <a:rPr lang="en-GB" smtClean="0"/>
              <a:t>08.11.2021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A035E1-52AD-4164-8E37-B0737A267E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C93405-68CC-4C6F-B089-3AB2714EC0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6F4A3-24CC-4008-9AE3-20C6A334CF6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57304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20BE02A-8B27-44BE-B85E-3D90A19BFA3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CC638D3-D785-4C31-BA4C-047F5872551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084982-1B3B-40B7-ABF5-4BF77BFE95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6344F-AB90-4938-A9D8-400F9B6D44EA}" type="datetimeFigureOut">
              <a:rPr lang="en-GB" smtClean="0"/>
              <a:t>08.11.2021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333ABF-75D2-4CB1-B5E9-05DFFC82B7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E4ED78-5368-4247-9E8D-0F1B04DE7E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6F4A3-24CC-4008-9AE3-20C6A334CF6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46898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F07D69-7D8A-4D75-8038-EFC5BAAFB1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4BA9F7-2DCF-4AA0-9D5A-10E8870889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8E5C2F4-8DA3-4082-ACBE-8C58885014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6344F-AB90-4938-A9D8-400F9B6D44EA}" type="datetimeFigureOut">
              <a:rPr lang="en-GB" smtClean="0"/>
              <a:t>08.11.2021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B1862E-17BC-4F3F-A784-570A59A6D1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85F799-68F1-4FC0-8F0C-BE07A940CA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6F4A3-24CC-4008-9AE3-20C6A334CF6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23600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F16A20-8CD5-45A1-8EB9-0BBFEEFF27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B223970-652F-48EE-B777-7A14C6C638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26DEDA-4231-4B23-91A2-40D3B22A5D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6344F-AB90-4938-A9D8-400F9B6D44EA}" type="datetimeFigureOut">
              <a:rPr lang="en-GB" smtClean="0"/>
              <a:t>08.11.2021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B2EB70-79A1-4A7D-AC98-2DCA7F23FA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1F4BB3-8845-4417-AFF7-19F910AAEF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6F4A3-24CC-4008-9AE3-20C6A334CF6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91856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4D0145-9AA6-408B-9E44-AFB9D38027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04B586-332F-4AA3-9689-099D8C29EA4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44FD874-6488-4B9A-81DB-21F828B5F3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7CAAB92-82EE-43DC-B019-C1E749661A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6344F-AB90-4938-A9D8-400F9B6D44EA}" type="datetimeFigureOut">
              <a:rPr lang="en-GB" smtClean="0"/>
              <a:t>08.11.2021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7C1A323-2177-4487-BBAE-2AC04E95BF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478FE88-8DCB-42AF-89A4-B0B5C570CB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6F4A3-24CC-4008-9AE3-20C6A334CF6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05744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2176CC-96EC-468F-B152-05A4F23887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25A2F56-883B-4DD4-B900-211240CE933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DE518F3-668C-4073-A1B4-253193262EF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3426A23-5CD8-44F3-8C4C-710756143E4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AE4D1D1-2324-4FEE-A8B4-29DFE5EA4A8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53B0094-6193-49C3-A73B-76F43752C3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6344F-AB90-4938-A9D8-400F9B6D44EA}" type="datetimeFigureOut">
              <a:rPr lang="en-GB" smtClean="0"/>
              <a:t>08.11.2021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D82E434-8ADE-4EB9-9D0E-B4827D5469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889C7B1-C8C9-4D63-B96E-50D46F86B5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6F4A3-24CC-4008-9AE3-20C6A334CF6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417895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5C85AF-80D5-4592-AF6B-1E4473344A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6AAA07B-EF5C-476B-8B15-AB7B780F8C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6344F-AB90-4938-A9D8-400F9B6D44EA}" type="datetimeFigureOut">
              <a:rPr lang="en-GB" smtClean="0"/>
              <a:t>08.11.2021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0C9C116-540E-4CF7-AD61-C38E447B5A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3B9DBBD-D243-41B1-862F-E4F3FE07CD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6F4A3-24CC-4008-9AE3-20C6A334CF6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863069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BF60D65-A6B3-4963-8868-689ECC3198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6344F-AB90-4938-A9D8-400F9B6D44EA}" type="datetimeFigureOut">
              <a:rPr lang="en-GB" smtClean="0"/>
              <a:t>08.11.2021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6396166-9068-48FF-8CB0-E89C2A37F5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D57209F-AC6E-4FCD-93F6-CC5FAE402A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6F4A3-24CC-4008-9AE3-20C6A334CF6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22482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D100DD-778A-4C6F-AB41-EAD5A30A73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696862-B1AF-4CA9-9729-94F3120C55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9E53826-E563-4CA5-ACC7-FCBBED3DEB7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7A0CD26-17D1-4918-AA12-4B1BC34D63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6344F-AB90-4938-A9D8-400F9B6D44EA}" type="datetimeFigureOut">
              <a:rPr lang="en-GB" smtClean="0"/>
              <a:t>08.11.2021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0124DF5-41AD-479A-8241-D90A49FF36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7066A94-E937-4F7D-BDA2-C11721142B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6F4A3-24CC-4008-9AE3-20C6A334CF6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61848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061014-9AB3-4F7E-BBB9-924000A4DA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779FAF5-2C82-4F21-BAD2-42873983674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875413E-BB43-47B0-991D-1AE35A066DA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F58B368-30B0-49EB-830D-1D5788DB67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6344F-AB90-4938-A9D8-400F9B6D44EA}" type="datetimeFigureOut">
              <a:rPr lang="en-GB" smtClean="0"/>
              <a:t>08.11.2021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DF7CDD1-AC92-4339-A813-E50B144EF3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FE78550-13BF-438B-AF58-5DD17A5598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6F4A3-24CC-4008-9AE3-20C6A334CF6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38454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211D9D6-134F-4F13-AC28-FE9B2B2561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A8A4FEC-31C8-45C7-87E0-E9659C91B3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F11639-5DFF-416A-91F2-1B2ADBB1C8C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66344F-AB90-4938-A9D8-400F9B6D44EA}" type="datetimeFigureOut">
              <a:rPr lang="en-GB" smtClean="0"/>
              <a:t>08.11.2021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9F9516-DD49-4139-AF94-5FD79EE3186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03C2C1-8446-4CB2-A711-596D2B7DF7D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26F4A3-24CC-4008-9AE3-20C6A334CF6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35307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0268DF-36D7-4F47-B055-21665FEBCA6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Introduction to Unix 2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84C2D21-7D64-465E-8F73-4033EC50813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392181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6DF19C-4476-44C3-9CB2-0854AF3318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Program Flow: pipe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8E3ADD-D758-4223-97FF-AE1D6D53E90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10515600" cy="1603375"/>
          </a:xfrm>
        </p:spPr>
        <p:txBody>
          <a:bodyPr numCol="2">
            <a:normAutofit fontScale="92500" lnSpcReduction="10000"/>
          </a:bodyPr>
          <a:lstStyle/>
          <a:p>
            <a:pPr marL="0" indent="0">
              <a:buNone/>
            </a:pPr>
            <a:r>
              <a:rPr lang="en-GB" dirty="0"/>
              <a:t>Often you want to run several commands in series, which creates a lot of intermediate files.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This can be avoided by sending the output of one command directly to the input of the next.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45D28F28-E5DA-4BF0-AB8B-56251D484B4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560" y="3923819"/>
            <a:ext cx="11420879" cy="1143003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07D83DDC-8E66-4D88-92FA-AF760D81CB8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560" y="3923818"/>
            <a:ext cx="11420879" cy="11430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95049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>
            <a:extLst>
              <a:ext uri="{FF2B5EF4-FFF2-40B4-BE49-F238E27FC236}">
                <a16:creationId xmlns:a16="http://schemas.microsoft.com/office/drawing/2014/main" id="{1AE07430-BFD2-4957-BC25-9CB7448593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Program Flow: pipe</a:t>
            </a:r>
          </a:p>
        </p:txBody>
      </p:sp>
      <p:sp>
        <p:nvSpPr>
          <p:cNvPr id="8" name="Content Placeholder 8">
            <a:extLst>
              <a:ext uri="{FF2B5EF4-FFF2-40B4-BE49-F238E27FC236}">
                <a16:creationId xmlns:a16="http://schemas.microsoft.com/office/drawing/2014/main" id="{6F214C6F-B0D3-4653-AB83-21B5959A4283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chemeClr val="tx1"/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>
                <a:solidFill>
                  <a:schemeClr val="bg1"/>
                </a:solidFill>
              </a:rPr>
              <a:t># Simple example</a:t>
            </a:r>
          </a:p>
          <a:p>
            <a:pPr marL="0" indent="0">
              <a:buNone/>
            </a:pPr>
            <a:r>
              <a:rPr lang="en-GB" dirty="0">
                <a:solidFill>
                  <a:schemeClr val="bg1"/>
                </a:solidFill>
              </a:rPr>
              <a:t># First find lines with "female" then lines also with "Stool"</a:t>
            </a:r>
          </a:p>
          <a:p>
            <a:pPr marL="0" indent="0">
              <a:buNone/>
            </a:pPr>
            <a:r>
              <a:rPr lang="en-GB" dirty="0">
                <a:solidFill>
                  <a:schemeClr val="bg1"/>
                </a:solidFill>
              </a:rPr>
              <a:t>grep "female" </a:t>
            </a:r>
            <a:r>
              <a:rPr lang="en-GB" dirty="0" err="1">
                <a:solidFill>
                  <a:schemeClr val="bg1"/>
                </a:solidFill>
              </a:rPr>
              <a:t>metadata.tsv</a:t>
            </a:r>
            <a:r>
              <a:rPr lang="en-GB" dirty="0">
                <a:solidFill>
                  <a:schemeClr val="bg1"/>
                </a:solidFill>
              </a:rPr>
              <a:t> | grep "Stool"</a:t>
            </a:r>
          </a:p>
          <a:p>
            <a:pPr marL="0" indent="0">
              <a:buNone/>
            </a:pPr>
            <a:endParaRPr lang="en-GB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GB" dirty="0">
                <a:solidFill>
                  <a:schemeClr val="bg1"/>
                </a:solidFill>
              </a:rPr>
              <a:t># More complex</a:t>
            </a:r>
          </a:p>
          <a:p>
            <a:pPr marL="0" indent="0">
              <a:buNone/>
            </a:pPr>
            <a:r>
              <a:rPr lang="en-GB" dirty="0">
                <a:solidFill>
                  <a:schemeClr val="bg1"/>
                </a:solidFill>
              </a:rPr>
              <a:t># First find A homopolymers, then sort (by length) then reduce + count</a:t>
            </a:r>
          </a:p>
          <a:p>
            <a:pPr marL="0" indent="0">
              <a:buNone/>
            </a:pPr>
            <a:r>
              <a:rPr lang="en-GB" dirty="0">
                <a:solidFill>
                  <a:schemeClr val="bg1"/>
                </a:solidFill>
              </a:rPr>
              <a:t>grep -</a:t>
            </a:r>
            <a:r>
              <a:rPr lang="en-GB" dirty="0" err="1">
                <a:solidFill>
                  <a:schemeClr val="bg1"/>
                </a:solidFill>
              </a:rPr>
              <a:t>oP</a:t>
            </a:r>
            <a:r>
              <a:rPr lang="en-GB" dirty="0">
                <a:solidFill>
                  <a:schemeClr val="bg1"/>
                </a:solidFill>
              </a:rPr>
              <a:t> "A{2,}" </a:t>
            </a:r>
            <a:r>
              <a:rPr lang="en-GB" dirty="0" err="1">
                <a:solidFill>
                  <a:schemeClr val="bg1"/>
                </a:solidFill>
              </a:rPr>
              <a:t>ecoli.fna</a:t>
            </a:r>
            <a:r>
              <a:rPr lang="en-GB" dirty="0">
                <a:solidFill>
                  <a:schemeClr val="bg1"/>
                </a:solidFill>
              </a:rPr>
              <a:t> | sort | </a:t>
            </a:r>
            <a:r>
              <a:rPr lang="en-GB" dirty="0" err="1">
                <a:solidFill>
                  <a:schemeClr val="bg1"/>
                </a:solidFill>
              </a:rPr>
              <a:t>uniq</a:t>
            </a:r>
            <a:r>
              <a:rPr lang="en-GB" dirty="0">
                <a:solidFill>
                  <a:schemeClr val="bg1"/>
                </a:solidFill>
              </a:rPr>
              <a:t> -c</a:t>
            </a:r>
          </a:p>
        </p:txBody>
      </p:sp>
    </p:spTree>
    <p:extLst>
      <p:ext uri="{BB962C8B-B14F-4D97-AF65-F5344CB8AC3E}">
        <p14:creationId xmlns:p14="http://schemas.microsoft.com/office/powerpoint/2010/main" val="34284184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1B849891-07DC-4836-9FDF-BAA558ABC96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Program Flow Demo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7957ED08-B3AA-4F88-9874-DD36030E5EC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5263779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D7766C-902A-4637-AF20-40232C9701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Software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067EFF-3B1D-4B9A-9186-1CA0803A25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So you want to run a particular piece of software..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In order from easiest to hardest you could:</a:t>
            </a:r>
          </a:p>
          <a:p>
            <a:pPr marL="895350" indent="-895350">
              <a:buNone/>
            </a:pPr>
            <a:r>
              <a:rPr lang="en-GB" dirty="0"/>
              <a:t>	Ask your friendly sysadmin to install it for you</a:t>
            </a:r>
          </a:p>
          <a:p>
            <a:pPr marL="895350" indent="-895350">
              <a:buNone/>
            </a:pPr>
            <a:r>
              <a:rPr lang="en-GB" dirty="0"/>
              <a:t>	Use a docker or singularity image</a:t>
            </a:r>
          </a:p>
          <a:p>
            <a:pPr marL="895350" indent="-895350">
              <a:buNone/>
            </a:pPr>
            <a:r>
              <a:rPr lang="en-GB" dirty="0"/>
              <a:t>	Install it using </a:t>
            </a:r>
            <a:r>
              <a:rPr lang="en-GB" dirty="0" err="1"/>
              <a:t>Conda</a:t>
            </a:r>
            <a:endParaRPr lang="en-GB" dirty="0"/>
          </a:p>
          <a:p>
            <a:pPr marL="895350" indent="-895350">
              <a:buNone/>
            </a:pPr>
            <a:r>
              <a:rPr lang="en-GB" dirty="0"/>
              <a:t>	Install it from scratch, including libraries, dependencies and ensuring it does not clash with any existing installations</a:t>
            </a:r>
          </a:p>
        </p:txBody>
      </p:sp>
    </p:spTree>
    <p:extLst>
      <p:ext uri="{BB962C8B-B14F-4D97-AF65-F5344CB8AC3E}">
        <p14:creationId xmlns:p14="http://schemas.microsoft.com/office/powerpoint/2010/main" val="96644686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6E59DD-A401-415D-B556-F98EF20E6D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The Module System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37F391E-CD88-4110-A840-29127C709D6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10515600" cy="88807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GB" dirty="0"/>
              <a:t>Preinstalled software that automatically loads libraries, dependencies and avoids clashes</a:t>
            </a:r>
          </a:p>
        </p:txBody>
      </p:sp>
      <p:sp>
        <p:nvSpPr>
          <p:cNvPr id="6" name="Content Placeholder 8">
            <a:extLst>
              <a:ext uri="{FF2B5EF4-FFF2-40B4-BE49-F238E27FC236}">
                <a16:creationId xmlns:a16="http://schemas.microsoft.com/office/drawing/2014/main" id="{B3467929-0ED4-4A29-B06D-29F09D907F6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8200" y="3429000"/>
            <a:ext cx="10515600" cy="2747962"/>
          </a:xfrm>
          <a:solidFill>
            <a:schemeClr val="tx1"/>
          </a:solidFill>
        </p:spPr>
        <p:txBody>
          <a:bodyPr>
            <a:normAutofit fontScale="92500" lnSpcReduction="10000"/>
          </a:bodyPr>
          <a:lstStyle/>
          <a:p>
            <a:pPr marL="0" indent="0">
              <a:buNone/>
              <a:tabLst>
                <a:tab pos="5200650" algn="l"/>
              </a:tabLst>
            </a:pPr>
            <a:r>
              <a:rPr lang="en-GB" dirty="0">
                <a:solidFill>
                  <a:schemeClr val="bg1"/>
                </a:solidFill>
              </a:rPr>
              <a:t>ml or module	base command; list loaded modules</a:t>
            </a:r>
          </a:p>
          <a:p>
            <a:pPr marL="0" indent="0">
              <a:buNone/>
              <a:tabLst>
                <a:tab pos="5200650" algn="l"/>
              </a:tabLst>
            </a:pPr>
            <a:r>
              <a:rPr lang="en-GB" dirty="0">
                <a:solidFill>
                  <a:schemeClr val="bg1"/>
                </a:solidFill>
              </a:rPr>
              <a:t>ml avail	list available modules</a:t>
            </a:r>
          </a:p>
          <a:p>
            <a:pPr marL="0" indent="0">
              <a:buNone/>
              <a:tabLst>
                <a:tab pos="5200650" algn="l"/>
              </a:tabLst>
            </a:pPr>
            <a:r>
              <a:rPr lang="en-GB" dirty="0">
                <a:solidFill>
                  <a:schemeClr val="bg1"/>
                </a:solidFill>
              </a:rPr>
              <a:t>ml &lt;name&gt; or ml load &lt;name&gt;	load named module</a:t>
            </a:r>
          </a:p>
          <a:p>
            <a:pPr marL="0" indent="0">
              <a:buNone/>
              <a:tabLst>
                <a:tab pos="5200650" algn="l"/>
              </a:tabLst>
            </a:pPr>
            <a:r>
              <a:rPr lang="en-GB" dirty="0">
                <a:solidFill>
                  <a:schemeClr val="bg1"/>
                </a:solidFill>
              </a:rPr>
              <a:t>ml unload &lt;name&gt;	unload named module</a:t>
            </a:r>
          </a:p>
          <a:p>
            <a:pPr marL="0" indent="0">
              <a:buNone/>
              <a:tabLst>
                <a:tab pos="5200650" algn="l"/>
              </a:tabLst>
            </a:pPr>
            <a:r>
              <a:rPr lang="en-GB" dirty="0">
                <a:solidFill>
                  <a:schemeClr val="bg1"/>
                </a:solidFill>
              </a:rPr>
              <a:t>ml purge	unload all modules</a:t>
            </a:r>
          </a:p>
          <a:p>
            <a:pPr marL="0" indent="0">
              <a:buNone/>
              <a:tabLst>
                <a:tab pos="5200650" algn="l"/>
              </a:tabLst>
            </a:pPr>
            <a:r>
              <a:rPr lang="en-GB" dirty="0">
                <a:solidFill>
                  <a:schemeClr val="bg1"/>
                </a:solidFill>
              </a:rPr>
              <a:t>ml spider &lt;name&gt;	search modules for name</a:t>
            </a:r>
          </a:p>
        </p:txBody>
      </p:sp>
    </p:spTree>
    <p:extLst>
      <p:ext uri="{BB962C8B-B14F-4D97-AF65-F5344CB8AC3E}">
        <p14:creationId xmlns:p14="http://schemas.microsoft.com/office/powerpoint/2010/main" val="390105337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C42196-0359-44B2-B308-A89B13E978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Responsible HPC use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71F9D34-9582-44F7-9976-0CA725DF6C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There are many users of Morgan, even more of Euler and limited resources (CPUs, RAM) – how is this managed?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We use a workload manager (or queueing or job submission system).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You write your commands into a script and add parameters that the system understands, </a:t>
            </a:r>
            <a:r>
              <a:rPr lang="en-GB"/>
              <a:t>then submit your job.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1365759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DCD1AAF4-897D-4F96-9C20-DE0A66C7DE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Example submit script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BAF421-3315-4F2B-B920-01B7BBE35A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  <a:tabLst>
                <a:tab pos="3048000" algn="l"/>
              </a:tabLst>
            </a:pPr>
            <a:r>
              <a:rPr lang="en-GB" dirty="0"/>
              <a:t>#$ -</a:t>
            </a:r>
            <a:r>
              <a:rPr lang="en-GB" dirty="0" err="1"/>
              <a:t>cwd</a:t>
            </a:r>
            <a:r>
              <a:rPr lang="en-GB" dirty="0"/>
              <a:t>	# run in current directory</a:t>
            </a:r>
          </a:p>
          <a:p>
            <a:pPr marL="0" indent="0">
              <a:buNone/>
              <a:tabLst>
                <a:tab pos="3048000" algn="l"/>
              </a:tabLst>
            </a:pPr>
            <a:r>
              <a:rPr lang="en-GB" dirty="0"/>
              <a:t>#$ -S /bin/bash	# interpreting shell for the job</a:t>
            </a:r>
          </a:p>
          <a:p>
            <a:pPr marL="0" indent="0">
              <a:buNone/>
              <a:tabLst>
                <a:tab pos="3048000" algn="l"/>
              </a:tabLst>
            </a:pPr>
            <a:r>
              <a:rPr lang="en-GB" dirty="0"/>
              <a:t>#$ -N job1	# name of the job</a:t>
            </a:r>
          </a:p>
          <a:p>
            <a:pPr marL="0" indent="0">
              <a:buNone/>
              <a:tabLst>
                <a:tab pos="3048000" algn="l"/>
              </a:tabLst>
            </a:pPr>
            <a:r>
              <a:rPr lang="en-GB" dirty="0"/>
              <a:t>#$ -V	# .</a:t>
            </a:r>
            <a:r>
              <a:rPr lang="en-GB" dirty="0" err="1"/>
              <a:t>bashrc</a:t>
            </a:r>
            <a:r>
              <a:rPr lang="en-GB" dirty="0"/>
              <a:t> is read in all nodes</a:t>
            </a:r>
          </a:p>
          <a:p>
            <a:pPr marL="0" indent="0">
              <a:buNone/>
              <a:tabLst>
                <a:tab pos="3048000" algn="l"/>
              </a:tabLst>
            </a:pPr>
            <a:r>
              <a:rPr lang="en-GB" dirty="0"/>
              <a:t>#$ -pe </a:t>
            </a:r>
            <a:r>
              <a:rPr lang="en-GB" dirty="0" err="1"/>
              <a:t>smp</a:t>
            </a:r>
            <a:r>
              <a:rPr lang="en-GB" dirty="0"/>
              <a:t> 10	# number of threads to be reserved</a:t>
            </a:r>
          </a:p>
          <a:p>
            <a:pPr marL="0" indent="0">
              <a:buNone/>
              <a:tabLst>
                <a:tab pos="3048000" algn="l"/>
              </a:tabLst>
            </a:pPr>
            <a:r>
              <a:rPr lang="en-GB" dirty="0"/>
              <a:t>#$ -l </a:t>
            </a:r>
            <a:r>
              <a:rPr lang="en-GB" dirty="0" err="1"/>
              <a:t>h_vmem</a:t>
            </a:r>
            <a:r>
              <a:rPr lang="en-GB" dirty="0"/>
              <a:t>=16G	# memory required</a:t>
            </a:r>
          </a:p>
          <a:p>
            <a:pPr marL="0" indent="0">
              <a:buNone/>
              <a:tabLst>
                <a:tab pos="3048000" algn="l"/>
              </a:tabLst>
            </a:pPr>
            <a:r>
              <a:rPr lang="en-GB" dirty="0"/>
              <a:t>#$ -e error.log	# error file</a:t>
            </a:r>
          </a:p>
          <a:p>
            <a:pPr marL="0" indent="0">
              <a:buNone/>
              <a:tabLst>
                <a:tab pos="3048000" algn="l"/>
              </a:tabLst>
            </a:pPr>
            <a:r>
              <a:rPr lang="en-GB" dirty="0"/>
              <a:t>#$ -o out.log	# output file</a:t>
            </a:r>
          </a:p>
          <a:p>
            <a:pPr marL="0" indent="0">
              <a:buNone/>
              <a:tabLst>
                <a:tab pos="3048000" algn="l"/>
              </a:tabLst>
            </a:pPr>
            <a:r>
              <a:rPr lang="en-GB" dirty="0"/>
              <a:t>#$ -m </a:t>
            </a:r>
            <a:r>
              <a:rPr lang="en-GB" dirty="0" err="1"/>
              <a:t>bea</a:t>
            </a:r>
            <a:r>
              <a:rPr lang="en-GB" dirty="0"/>
              <a:t>	# send an email at the beginning, end and if aborted</a:t>
            </a:r>
          </a:p>
          <a:p>
            <a:pPr marL="0" indent="0">
              <a:buNone/>
              <a:tabLst>
                <a:tab pos="3048000" algn="l"/>
              </a:tabLst>
            </a:pPr>
            <a:r>
              <a:rPr lang="en-GB" dirty="0"/>
              <a:t>#$ -M yourmail@ethz.ch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# Insert your commands here</a:t>
            </a:r>
          </a:p>
          <a:p>
            <a:pPr marL="0" indent="0">
              <a:buNone/>
            </a:pPr>
            <a:r>
              <a:rPr lang="en-GB" dirty="0"/>
              <a:t>echo 'Hello World!'</a:t>
            </a:r>
          </a:p>
        </p:txBody>
      </p:sp>
    </p:spTree>
    <p:extLst>
      <p:ext uri="{BB962C8B-B14F-4D97-AF65-F5344CB8AC3E}">
        <p14:creationId xmlns:p14="http://schemas.microsoft.com/office/powerpoint/2010/main" val="84918336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795BC4D3-EA2F-4E8A-A903-0314EE839C9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/>
              <a:t>Queue Demo</a:t>
            </a:r>
            <a:endParaRPr lang="en-GB" dirty="0"/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8780DD3D-65CF-41A5-B053-4599079BF2F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350342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748F19CC-5966-47B0-986B-B7D3D8D8A0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Wildcards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CFA41DB4-A060-472E-86D9-2968C2FCC8D4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/>
              <a:t>In the exercise material you learned about </a:t>
            </a:r>
            <a:r>
              <a:rPr lang="en-GB" b="1" dirty="0"/>
              <a:t>wildcards</a:t>
            </a:r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Placeholders in an argument that can be substituted for a defined set of characters</a:t>
            </a:r>
          </a:p>
        </p:txBody>
      </p:sp>
      <p:sp>
        <p:nvSpPr>
          <p:cNvPr id="8" name="Content Placeholder 8">
            <a:extLst>
              <a:ext uri="{FF2B5EF4-FFF2-40B4-BE49-F238E27FC236}">
                <a16:creationId xmlns:a16="http://schemas.microsoft.com/office/drawing/2014/main" id="{96A67982-FDA1-4648-AD5F-E7864516B2D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solidFill>
            <a:schemeClr val="tx1"/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>
                <a:solidFill>
                  <a:schemeClr val="bg1"/>
                </a:solidFill>
              </a:rPr>
              <a:t># list all nucleotide </a:t>
            </a:r>
            <a:r>
              <a:rPr lang="en-GB" dirty="0" err="1">
                <a:solidFill>
                  <a:schemeClr val="bg1"/>
                </a:solidFill>
              </a:rPr>
              <a:t>fasta</a:t>
            </a:r>
            <a:r>
              <a:rPr lang="en-GB" dirty="0">
                <a:solidFill>
                  <a:schemeClr val="bg1"/>
                </a:solidFill>
              </a:rPr>
              <a:t> files</a:t>
            </a:r>
          </a:p>
          <a:p>
            <a:pPr marL="0" indent="0">
              <a:buNone/>
            </a:pPr>
            <a:r>
              <a:rPr lang="en-GB" dirty="0">
                <a:solidFill>
                  <a:schemeClr val="bg1"/>
                </a:solidFill>
              </a:rPr>
              <a:t>ls *.</a:t>
            </a:r>
            <a:r>
              <a:rPr lang="en-GB" dirty="0" err="1">
                <a:solidFill>
                  <a:schemeClr val="bg1"/>
                </a:solidFill>
              </a:rPr>
              <a:t>fna</a:t>
            </a:r>
            <a:endParaRPr lang="en-GB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en-GB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GB" dirty="0">
                <a:solidFill>
                  <a:schemeClr val="bg1"/>
                </a:solidFill>
              </a:rPr>
              <a:t># list all </a:t>
            </a:r>
            <a:r>
              <a:rPr lang="en-GB" dirty="0" err="1">
                <a:solidFill>
                  <a:schemeClr val="bg1"/>
                </a:solidFill>
              </a:rPr>
              <a:t>nucl</a:t>
            </a:r>
            <a:r>
              <a:rPr lang="en-GB" dirty="0">
                <a:solidFill>
                  <a:schemeClr val="bg1"/>
                </a:solidFill>
              </a:rPr>
              <a:t>. and </a:t>
            </a:r>
            <a:r>
              <a:rPr lang="en-GB" dirty="0" err="1">
                <a:solidFill>
                  <a:schemeClr val="bg1"/>
                </a:solidFill>
              </a:rPr>
              <a:t>prot.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en-GB" dirty="0" err="1">
                <a:solidFill>
                  <a:schemeClr val="bg1"/>
                </a:solidFill>
              </a:rPr>
              <a:t>fasta</a:t>
            </a:r>
            <a:r>
              <a:rPr lang="en-GB" dirty="0">
                <a:solidFill>
                  <a:schemeClr val="bg1"/>
                </a:solidFill>
              </a:rPr>
              <a:t> files</a:t>
            </a:r>
          </a:p>
          <a:p>
            <a:pPr marL="0" indent="0">
              <a:buNone/>
            </a:pPr>
            <a:r>
              <a:rPr lang="en-GB" dirty="0">
                <a:solidFill>
                  <a:schemeClr val="bg1"/>
                </a:solidFill>
              </a:rPr>
              <a:t>ls *.</a:t>
            </a:r>
            <a:r>
              <a:rPr lang="en-GB" dirty="0" err="1">
                <a:solidFill>
                  <a:schemeClr val="bg1"/>
                </a:solidFill>
              </a:rPr>
              <a:t>f?a</a:t>
            </a:r>
            <a:endParaRPr lang="en-GB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en-GB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GB" dirty="0">
                <a:solidFill>
                  <a:schemeClr val="bg1"/>
                </a:solidFill>
              </a:rPr>
              <a:t># alternatively</a:t>
            </a:r>
          </a:p>
          <a:p>
            <a:pPr marL="0" indent="0">
              <a:buNone/>
            </a:pPr>
            <a:r>
              <a:rPr lang="en-GB" dirty="0">
                <a:solidFill>
                  <a:schemeClr val="bg1"/>
                </a:solidFill>
              </a:rPr>
              <a:t>ls *{.</a:t>
            </a:r>
            <a:r>
              <a:rPr lang="en-GB" dirty="0" err="1">
                <a:solidFill>
                  <a:schemeClr val="bg1"/>
                </a:solidFill>
              </a:rPr>
              <a:t>fna</a:t>
            </a:r>
            <a:r>
              <a:rPr lang="en-GB" dirty="0">
                <a:solidFill>
                  <a:schemeClr val="bg1"/>
                </a:solidFill>
              </a:rPr>
              <a:t>,.</a:t>
            </a:r>
            <a:r>
              <a:rPr lang="en-GB" dirty="0" err="1">
                <a:solidFill>
                  <a:schemeClr val="bg1"/>
                </a:solidFill>
              </a:rPr>
              <a:t>faa</a:t>
            </a:r>
            <a:r>
              <a:rPr lang="en-GB" dirty="0">
                <a:solidFill>
                  <a:schemeClr val="bg1"/>
                </a:solidFill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6992657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3A50F3-7600-45E5-B60E-E1DA96C63D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Regular Expressions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87FD4A91-AD5B-49F9-9CB1-3EA3D0C12C5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3428999"/>
            <a:ext cx="5181600" cy="2747963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GB" b="1" dirty="0"/>
              <a:t>Example wildcards</a:t>
            </a:r>
          </a:p>
          <a:p>
            <a:pPr marL="0" indent="0">
              <a:buNone/>
            </a:pPr>
            <a:r>
              <a:rPr lang="en-GB" dirty="0"/>
              <a:t>.   any character</a:t>
            </a:r>
          </a:p>
          <a:p>
            <a:pPr marL="0" indent="0">
              <a:buNone/>
            </a:pPr>
            <a:r>
              <a:rPr lang="en-GB" dirty="0"/>
              <a:t>\d  any digit</a:t>
            </a:r>
          </a:p>
          <a:p>
            <a:pPr marL="0" indent="0">
              <a:buNone/>
            </a:pPr>
            <a:r>
              <a:rPr lang="en-GB" dirty="0"/>
              <a:t>\w  any letter or digit</a:t>
            </a:r>
          </a:p>
          <a:p>
            <a:pPr marL="0" indent="0">
              <a:buNone/>
            </a:pPr>
            <a:r>
              <a:rPr lang="en-GB" dirty="0"/>
              <a:t>\s  any whitespace</a:t>
            </a:r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173C9543-4865-418D-A508-C7B5CC14D27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3428999"/>
            <a:ext cx="5181600" cy="2747963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GB" b="1" dirty="0"/>
              <a:t>Example quantifiers</a:t>
            </a:r>
          </a:p>
          <a:p>
            <a:pPr marL="0" indent="0">
              <a:buNone/>
            </a:pPr>
            <a:r>
              <a:rPr lang="en-GB" dirty="0"/>
              <a:t>*    pattern is seen 0 or more times</a:t>
            </a:r>
          </a:p>
          <a:p>
            <a:pPr marL="0" indent="0">
              <a:buNone/>
            </a:pPr>
            <a:r>
              <a:rPr lang="en-GB" dirty="0"/>
              <a:t>+    pattern is seen 1 or more times</a:t>
            </a:r>
          </a:p>
          <a:p>
            <a:pPr marL="0" indent="0">
              <a:buNone/>
            </a:pPr>
            <a:r>
              <a:rPr lang="en-GB" dirty="0"/>
              <a:t>?    pattern is seen 0 or 1 times</a:t>
            </a:r>
          </a:p>
          <a:p>
            <a:pPr marL="0" indent="0">
              <a:buNone/>
            </a:pPr>
            <a:r>
              <a:rPr lang="en-GB" dirty="0"/>
              <a:t>{</a:t>
            </a:r>
            <a:r>
              <a:rPr lang="en-GB" dirty="0" err="1"/>
              <a:t>n,m</a:t>
            </a:r>
            <a:r>
              <a:rPr lang="en-GB" dirty="0"/>
              <a:t>} pattern is seen n to m times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F451C0A0-5820-4DAD-AF5F-CFD0660ED647}"/>
              </a:ext>
            </a:extLst>
          </p:cNvPr>
          <p:cNvSpPr txBox="1"/>
          <p:nvPr/>
        </p:nvSpPr>
        <p:spPr>
          <a:xfrm>
            <a:off x="838200" y="1825625"/>
            <a:ext cx="1051559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Powerful system of </a:t>
            </a:r>
            <a:r>
              <a:rPr lang="en-GB" sz="2800" b="1" dirty="0"/>
              <a:t>wildcards</a:t>
            </a:r>
            <a:r>
              <a:rPr lang="en-GB" sz="2800" dirty="0"/>
              <a:t> and </a:t>
            </a:r>
            <a:r>
              <a:rPr lang="en-GB" sz="2800" b="1" dirty="0"/>
              <a:t>quantifiers</a:t>
            </a:r>
            <a:r>
              <a:rPr lang="en-GB" sz="2800" dirty="0"/>
              <a:t> to let you find </a:t>
            </a:r>
            <a:r>
              <a:rPr lang="en-GB" sz="2800" b="1" dirty="0"/>
              <a:t>patterns</a:t>
            </a:r>
            <a:r>
              <a:rPr lang="en-GB" sz="2800" dirty="0"/>
              <a:t> in text, and extract or replace them</a:t>
            </a:r>
          </a:p>
        </p:txBody>
      </p:sp>
    </p:spTree>
    <p:extLst>
      <p:ext uri="{BB962C8B-B14F-4D97-AF65-F5344CB8AC3E}">
        <p14:creationId xmlns:p14="http://schemas.microsoft.com/office/powerpoint/2010/main" val="10752699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3A50F3-7600-45E5-B60E-E1DA96C63D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Regular Expressions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87FD4A91-AD5B-49F9-9CB1-3EA3D0C12C58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b="1" dirty="0"/>
              <a:t>Brackets</a:t>
            </a:r>
          </a:p>
          <a:p>
            <a:pPr marL="0" indent="0">
              <a:buNone/>
            </a:pPr>
            <a:r>
              <a:rPr lang="en-GB" dirty="0"/>
              <a:t>Enclosing an expression in brackets makes a group</a:t>
            </a:r>
          </a:p>
          <a:p>
            <a:pPr marL="0" indent="0">
              <a:buNone/>
            </a:pPr>
            <a:r>
              <a:rPr lang="en-GB" dirty="0"/>
              <a:t>Quantifiers can be applied to groups</a:t>
            </a:r>
          </a:p>
          <a:p>
            <a:pPr marL="0" indent="0">
              <a:buNone/>
            </a:pPr>
            <a:r>
              <a:rPr lang="en-GB" dirty="0"/>
              <a:t>E.g.: (ACGT)+ would match:</a:t>
            </a:r>
          </a:p>
          <a:p>
            <a:pPr marL="0" indent="0">
              <a:buNone/>
            </a:pPr>
            <a:r>
              <a:rPr lang="en-GB" dirty="0"/>
              <a:t>	ACGT</a:t>
            </a:r>
          </a:p>
          <a:p>
            <a:pPr marL="0" indent="0">
              <a:buNone/>
            </a:pPr>
            <a:r>
              <a:rPr lang="en-GB" dirty="0"/>
              <a:t>	ACGTACGT</a:t>
            </a:r>
          </a:p>
          <a:p>
            <a:pPr marL="0" indent="0">
              <a:buNone/>
            </a:pPr>
            <a:r>
              <a:rPr lang="en-GB" dirty="0"/>
              <a:t>	ACGTACGTACGT etc.</a:t>
            </a:r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173C9543-4865-418D-A508-C7B5CC14D276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b="1" dirty="0"/>
              <a:t>Alternates</a:t>
            </a:r>
          </a:p>
          <a:p>
            <a:pPr marL="0" indent="0">
              <a:buNone/>
            </a:pPr>
            <a:r>
              <a:rPr lang="en-GB" dirty="0"/>
              <a:t>The pipe character acts as a logical OR operation</a:t>
            </a:r>
          </a:p>
          <a:p>
            <a:pPr marL="0" indent="0">
              <a:buNone/>
            </a:pPr>
            <a:r>
              <a:rPr lang="en-GB" dirty="0"/>
              <a:t>A group can contain alternates</a:t>
            </a:r>
            <a:br>
              <a:rPr lang="en-GB" dirty="0"/>
            </a:br>
            <a:endParaRPr lang="en-GB" dirty="0"/>
          </a:p>
          <a:p>
            <a:pPr marL="0" indent="0">
              <a:buNone/>
            </a:pPr>
            <a:r>
              <a:rPr lang="en-GB" dirty="0" err="1"/>
              <a:t>E.g</a:t>
            </a:r>
            <a:r>
              <a:rPr lang="en-GB" dirty="0"/>
              <a:t>: (AC|GT|CT) would match:</a:t>
            </a:r>
          </a:p>
          <a:p>
            <a:pPr marL="0" indent="0">
              <a:buNone/>
            </a:pPr>
            <a:r>
              <a:rPr lang="en-GB" dirty="0"/>
              <a:t>	AC</a:t>
            </a:r>
          </a:p>
          <a:p>
            <a:pPr marL="0" indent="0">
              <a:buNone/>
            </a:pPr>
            <a:r>
              <a:rPr lang="en-GB" dirty="0"/>
              <a:t>	GT</a:t>
            </a:r>
          </a:p>
          <a:p>
            <a:pPr marL="0" indent="0">
              <a:buNone/>
            </a:pPr>
            <a:r>
              <a:rPr lang="en-GB" dirty="0"/>
              <a:t>	CT</a:t>
            </a:r>
          </a:p>
        </p:txBody>
      </p:sp>
    </p:spTree>
    <p:extLst>
      <p:ext uri="{BB962C8B-B14F-4D97-AF65-F5344CB8AC3E}">
        <p14:creationId xmlns:p14="http://schemas.microsoft.com/office/powerpoint/2010/main" val="42499699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723768-9660-4569-BBA9-C2E15C9A05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Regular Expressions: examples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571B3E-91E5-4484-9197-FD315D09A715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b="1" dirty="0"/>
              <a:t>Find email addresses on a webpage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\w+@\w+\.\w+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76D1227-6BB9-480A-89F0-A9D68084D992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b="1" dirty="0"/>
              <a:t>Find homopolymers 4bp or longer in sequence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(A{4,}|C{4,}|G{4,}|T{4,})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Or using an advanced feature: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([ACGT])\1{4,}</a:t>
            </a:r>
          </a:p>
        </p:txBody>
      </p:sp>
    </p:spTree>
    <p:extLst>
      <p:ext uri="{BB962C8B-B14F-4D97-AF65-F5344CB8AC3E}">
        <p14:creationId xmlns:p14="http://schemas.microsoft.com/office/powerpoint/2010/main" val="7769318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032C018A-727F-4007-B5F5-F140F14718D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Grep Demo</a:t>
            </a:r>
          </a:p>
        </p:txBody>
      </p:sp>
      <p:sp>
        <p:nvSpPr>
          <p:cNvPr id="8" name="Subtitle 7">
            <a:extLst>
              <a:ext uri="{FF2B5EF4-FFF2-40B4-BE49-F238E27FC236}">
                <a16:creationId xmlns:a16="http://schemas.microsoft.com/office/drawing/2014/main" id="{C1499DCE-DB20-4191-86EB-3FB8C20801B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81414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748F19CC-5966-47B0-986B-B7D3D8D8A0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Data Wrangling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CFA41DB4-A060-472E-86D9-2968C2FCC8D4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/>
              <a:t>Data files often require rearrangement to fit a certain format or extract certain data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There are several common commands to help with this</a:t>
            </a:r>
          </a:p>
        </p:txBody>
      </p:sp>
      <p:sp>
        <p:nvSpPr>
          <p:cNvPr id="8" name="Content Placeholder 8">
            <a:extLst>
              <a:ext uri="{FF2B5EF4-FFF2-40B4-BE49-F238E27FC236}">
                <a16:creationId xmlns:a16="http://schemas.microsoft.com/office/drawing/2014/main" id="{96A67982-FDA1-4648-AD5F-E7864516B2D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solidFill>
            <a:schemeClr val="tx1"/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>
                <a:solidFill>
                  <a:schemeClr val="bg1"/>
                </a:solidFill>
              </a:rPr>
              <a:t>sort		sorts lines</a:t>
            </a:r>
            <a:br>
              <a:rPr lang="en-GB" dirty="0">
                <a:solidFill>
                  <a:schemeClr val="bg1"/>
                </a:solidFill>
              </a:rPr>
            </a:br>
            <a:br>
              <a:rPr lang="en-GB" dirty="0">
                <a:solidFill>
                  <a:schemeClr val="bg1"/>
                </a:solidFill>
              </a:rPr>
            </a:br>
            <a:r>
              <a:rPr lang="en-GB" dirty="0">
                <a:solidFill>
                  <a:schemeClr val="bg1"/>
                </a:solidFill>
              </a:rPr>
              <a:t>cut		extracts columns</a:t>
            </a:r>
            <a:br>
              <a:rPr lang="en-GB" dirty="0">
                <a:solidFill>
                  <a:schemeClr val="bg1"/>
                </a:solidFill>
              </a:rPr>
            </a:br>
            <a:br>
              <a:rPr lang="en-GB" dirty="0">
                <a:solidFill>
                  <a:schemeClr val="bg1"/>
                </a:solidFill>
              </a:rPr>
            </a:br>
            <a:r>
              <a:rPr lang="en-GB" dirty="0">
                <a:solidFill>
                  <a:schemeClr val="bg1"/>
                </a:solidFill>
              </a:rPr>
              <a:t>paste		combines columns</a:t>
            </a:r>
            <a:br>
              <a:rPr lang="en-GB" dirty="0">
                <a:solidFill>
                  <a:schemeClr val="bg1"/>
                </a:solidFill>
              </a:rPr>
            </a:br>
            <a:br>
              <a:rPr lang="en-GB" dirty="0">
                <a:solidFill>
                  <a:schemeClr val="bg1"/>
                </a:solidFill>
              </a:rPr>
            </a:br>
            <a:r>
              <a:rPr lang="en-GB" dirty="0">
                <a:solidFill>
                  <a:schemeClr val="bg1"/>
                </a:solidFill>
              </a:rPr>
              <a:t>tr		replaces characters</a:t>
            </a:r>
            <a:br>
              <a:rPr lang="en-GB" dirty="0">
                <a:solidFill>
                  <a:schemeClr val="bg1"/>
                </a:solidFill>
              </a:rPr>
            </a:br>
            <a:br>
              <a:rPr lang="en-GB" dirty="0">
                <a:solidFill>
                  <a:schemeClr val="bg1"/>
                </a:solidFill>
              </a:rPr>
            </a:br>
            <a:r>
              <a:rPr lang="en-GB" dirty="0" err="1">
                <a:solidFill>
                  <a:schemeClr val="bg1"/>
                </a:solidFill>
              </a:rPr>
              <a:t>uniq</a:t>
            </a:r>
            <a:r>
              <a:rPr lang="en-GB" dirty="0">
                <a:solidFill>
                  <a:schemeClr val="bg1"/>
                </a:solidFill>
              </a:rPr>
              <a:t>		removes adjacent 			duplicates</a:t>
            </a:r>
          </a:p>
          <a:p>
            <a:pPr marL="0" indent="0">
              <a:buNone/>
            </a:pPr>
            <a:endParaRPr lang="en-GB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97501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079340-364A-4AD8-AE7C-EDBD257538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Program Flow</a:t>
            </a:r>
          </a:p>
        </p:txBody>
      </p:sp>
      <p:sp>
        <p:nvSpPr>
          <p:cNvPr id="12" name="Content Placeholder 11">
            <a:extLst>
              <a:ext uri="{FF2B5EF4-FFF2-40B4-BE49-F238E27FC236}">
                <a16:creationId xmlns:a16="http://schemas.microsoft.com/office/drawing/2014/main" id="{A1AA136F-907C-4C83-986A-D106890C4A3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8200" y="1825625"/>
            <a:ext cx="10515600" cy="1603375"/>
          </a:xfrm>
        </p:spPr>
        <p:txBody>
          <a:bodyPr numCol="2"/>
          <a:lstStyle/>
          <a:p>
            <a:pPr marL="0" indent="0">
              <a:buNone/>
            </a:pPr>
            <a:r>
              <a:rPr lang="en-GB" dirty="0"/>
              <a:t>The </a:t>
            </a:r>
            <a:r>
              <a:rPr lang="en-GB" b="1" dirty="0"/>
              <a:t>input</a:t>
            </a:r>
            <a:r>
              <a:rPr lang="en-GB" dirty="0"/>
              <a:t> and </a:t>
            </a:r>
            <a:r>
              <a:rPr lang="en-GB" b="1" dirty="0"/>
              <a:t>output</a:t>
            </a:r>
            <a:r>
              <a:rPr lang="en-GB" dirty="0"/>
              <a:t> of basic commands follows a standard.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  <a:tabLst>
                <a:tab pos="1438275" algn="l"/>
              </a:tabLst>
            </a:pPr>
            <a:r>
              <a:rPr lang="en-GB" b="1" dirty="0"/>
              <a:t>stdin</a:t>
            </a:r>
            <a:r>
              <a:rPr lang="en-GB" dirty="0"/>
              <a:t>	standard input stream</a:t>
            </a:r>
          </a:p>
          <a:p>
            <a:pPr marL="0" indent="0">
              <a:buNone/>
              <a:tabLst>
                <a:tab pos="1438275" algn="l"/>
              </a:tabLst>
            </a:pPr>
            <a:r>
              <a:rPr lang="en-GB" b="1" dirty="0" err="1"/>
              <a:t>stdout</a:t>
            </a:r>
            <a:r>
              <a:rPr lang="en-GB" dirty="0"/>
              <a:t>	standard output stream</a:t>
            </a:r>
          </a:p>
          <a:p>
            <a:pPr marL="0" indent="0">
              <a:buNone/>
              <a:tabLst>
                <a:tab pos="1438275" algn="l"/>
              </a:tabLst>
            </a:pPr>
            <a:r>
              <a:rPr lang="en-GB" b="1" dirty="0"/>
              <a:t>stderr</a:t>
            </a:r>
            <a:r>
              <a:rPr lang="en-GB" dirty="0"/>
              <a:t>	standard error stream</a:t>
            </a:r>
          </a:p>
        </p:txBody>
      </p:sp>
      <p:pic>
        <p:nvPicPr>
          <p:cNvPr id="20" name="Content Placeholder 19" descr="A picture containing logo&#10;&#10;Description automatically generated">
            <a:extLst>
              <a:ext uri="{FF2B5EF4-FFF2-40B4-BE49-F238E27FC236}">
                <a16:creationId xmlns:a16="http://schemas.microsoft.com/office/drawing/2014/main" id="{A5B09112-001D-4175-97B3-4600DB01624A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26612" y="3563937"/>
            <a:ext cx="9738776" cy="2332038"/>
          </a:xfrm>
        </p:spPr>
      </p:pic>
    </p:spTree>
    <p:extLst>
      <p:ext uri="{BB962C8B-B14F-4D97-AF65-F5344CB8AC3E}">
        <p14:creationId xmlns:p14="http://schemas.microsoft.com/office/powerpoint/2010/main" val="21814953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748F19CC-5966-47B0-986B-B7D3D8D8A0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Program Flow: redirection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CFA41DB4-A060-472E-86D9-2968C2FCC8D4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/>
              <a:t>Send file to stdin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Send </a:t>
            </a:r>
            <a:r>
              <a:rPr lang="en-GB" dirty="0" err="1"/>
              <a:t>stdout</a:t>
            </a:r>
            <a:r>
              <a:rPr lang="en-GB" dirty="0"/>
              <a:t> to file</a:t>
            </a:r>
          </a:p>
          <a:p>
            <a:pPr marL="0" indent="0">
              <a:buNone/>
            </a:pPr>
            <a:r>
              <a:rPr lang="en-GB" dirty="0"/>
              <a:t>Send stderr to file</a:t>
            </a:r>
          </a:p>
          <a:p>
            <a:pPr marL="0" indent="0">
              <a:buNone/>
            </a:pPr>
            <a:r>
              <a:rPr lang="en-GB" dirty="0"/>
              <a:t>Send both to file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Combine all three</a:t>
            </a:r>
          </a:p>
        </p:txBody>
      </p:sp>
      <p:sp>
        <p:nvSpPr>
          <p:cNvPr id="8" name="Content Placeholder 8">
            <a:extLst>
              <a:ext uri="{FF2B5EF4-FFF2-40B4-BE49-F238E27FC236}">
                <a16:creationId xmlns:a16="http://schemas.microsoft.com/office/drawing/2014/main" id="{96A67982-FDA1-4648-AD5F-E7864516B2D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162550" y="1825625"/>
            <a:ext cx="6191250" cy="4351338"/>
          </a:xfrm>
          <a:solidFill>
            <a:schemeClr val="tx1"/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>
                <a:solidFill>
                  <a:schemeClr val="bg1"/>
                </a:solidFill>
              </a:rPr>
              <a:t>cat &lt; file.txt</a:t>
            </a:r>
          </a:p>
          <a:p>
            <a:pPr marL="0" indent="0">
              <a:buNone/>
            </a:pPr>
            <a:endParaRPr lang="en-GB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GB" dirty="0">
                <a:solidFill>
                  <a:schemeClr val="bg1"/>
                </a:solidFill>
              </a:rPr>
              <a:t>cat file.txt &gt; newfile.txt</a:t>
            </a:r>
          </a:p>
          <a:p>
            <a:pPr marL="0" indent="0">
              <a:buNone/>
            </a:pPr>
            <a:r>
              <a:rPr lang="en-GB" dirty="0">
                <a:solidFill>
                  <a:schemeClr val="bg1"/>
                </a:solidFill>
              </a:rPr>
              <a:t>cat doesnotexist.txt 2&gt; error.txt</a:t>
            </a:r>
          </a:p>
          <a:p>
            <a:pPr marL="0" indent="0">
              <a:buNone/>
            </a:pPr>
            <a:r>
              <a:rPr lang="en-GB" dirty="0">
                <a:solidFill>
                  <a:schemeClr val="bg1"/>
                </a:solidFill>
              </a:rPr>
              <a:t>cat file.txt doesnotexist.txt &amp;&gt; newfile.txt</a:t>
            </a:r>
          </a:p>
          <a:p>
            <a:pPr marL="0" indent="0">
              <a:buNone/>
            </a:pPr>
            <a:endParaRPr lang="en-GB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GB" dirty="0">
                <a:solidFill>
                  <a:schemeClr val="bg1"/>
                </a:solidFill>
              </a:rPr>
              <a:t>cat &lt; file.txt &gt; newfile.txt 2&gt; error.txt</a:t>
            </a:r>
          </a:p>
        </p:txBody>
      </p:sp>
    </p:spTree>
    <p:extLst>
      <p:ext uri="{BB962C8B-B14F-4D97-AF65-F5344CB8AC3E}">
        <p14:creationId xmlns:p14="http://schemas.microsoft.com/office/powerpoint/2010/main" val="18926335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455</TotalTime>
  <Words>858</Words>
  <Application>Microsoft Office PowerPoint</Application>
  <PresentationFormat>Widescreen</PresentationFormat>
  <Paragraphs>128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1" baseType="lpstr">
      <vt:lpstr>Arial</vt:lpstr>
      <vt:lpstr>Calibri</vt:lpstr>
      <vt:lpstr>Calibri Light</vt:lpstr>
      <vt:lpstr>Office Theme</vt:lpstr>
      <vt:lpstr>Introduction to Unix 2</vt:lpstr>
      <vt:lpstr>Wildcards</vt:lpstr>
      <vt:lpstr>Regular Expressions</vt:lpstr>
      <vt:lpstr>Regular Expressions</vt:lpstr>
      <vt:lpstr>Regular Expressions: examples</vt:lpstr>
      <vt:lpstr>Grep Demo</vt:lpstr>
      <vt:lpstr>Data Wrangling</vt:lpstr>
      <vt:lpstr>Program Flow</vt:lpstr>
      <vt:lpstr>Program Flow: redirection</vt:lpstr>
      <vt:lpstr>Program Flow: pipe</vt:lpstr>
      <vt:lpstr>Program Flow: pipe</vt:lpstr>
      <vt:lpstr>Program Flow Demo</vt:lpstr>
      <vt:lpstr>Software</vt:lpstr>
      <vt:lpstr>The Module System</vt:lpstr>
      <vt:lpstr>Responsible HPC use</vt:lpstr>
      <vt:lpstr>Example submit script</vt:lpstr>
      <vt:lpstr>Queue Demo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Unix 2</dc:title>
  <dc:creator>Field  Christopher</dc:creator>
  <cp:lastModifiedBy>Field  Christopher</cp:lastModifiedBy>
  <cp:revision>33</cp:revision>
  <dcterms:created xsi:type="dcterms:W3CDTF">2021-10-26T13:55:31Z</dcterms:created>
  <dcterms:modified xsi:type="dcterms:W3CDTF">2021-11-08T11:58:57Z</dcterms:modified>
</cp:coreProperties>
</file>