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59" r:id="rId3"/>
    <p:sldId id="292" r:id="rId4"/>
    <p:sldId id="286" r:id="rId5"/>
    <p:sldId id="258" r:id="rId6"/>
    <p:sldId id="290" r:id="rId7"/>
    <p:sldId id="278" r:id="rId8"/>
    <p:sldId id="279" r:id="rId9"/>
    <p:sldId id="298" r:id="rId10"/>
    <p:sldId id="293" r:id="rId11"/>
    <p:sldId id="276" r:id="rId12"/>
    <p:sldId id="262" r:id="rId13"/>
    <p:sldId id="294" r:id="rId14"/>
    <p:sldId id="289" r:id="rId15"/>
    <p:sldId id="260" r:id="rId16"/>
    <p:sldId id="263" r:id="rId17"/>
    <p:sldId id="264" r:id="rId18"/>
    <p:sldId id="267" r:id="rId19"/>
    <p:sldId id="268" r:id="rId20"/>
    <p:sldId id="266" r:id="rId21"/>
    <p:sldId id="281" r:id="rId22"/>
    <p:sldId id="280" r:id="rId23"/>
    <p:sldId id="299" r:id="rId24"/>
    <p:sldId id="295" r:id="rId25"/>
    <p:sldId id="296" r:id="rId26"/>
    <p:sldId id="269" r:id="rId27"/>
    <p:sldId id="270" r:id="rId28"/>
    <p:sldId id="271" r:id="rId29"/>
    <p:sldId id="287" r:id="rId30"/>
    <p:sldId id="297" r:id="rId31"/>
    <p:sldId id="277" r:id="rId32"/>
    <p:sldId id="291" r:id="rId33"/>
    <p:sldId id="272" r:id="rId34"/>
    <p:sldId id="284" r:id="rId35"/>
    <p:sldId id="285" r:id="rId36"/>
    <p:sldId id="273" r:id="rId37"/>
    <p:sldId id="288" r:id="rId38"/>
    <p:sldId id="283"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77"/>
  </p:normalViewPr>
  <p:slideViewPr>
    <p:cSldViewPr snapToGrid="0">
      <p:cViewPr varScale="1">
        <p:scale>
          <a:sx n="153" d="100"/>
          <a:sy n="153" d="100"/>
        </p:scale>
        <p:origin x="-328" y="-112"/>
      </p:cViewPr>
      <p:guideLst>
        <p:guide orient="horz" pos="2160"/>
        <p:guide pos="3840"/>
      </p:guideLst>
    </p:cSldViewPr>
  </p:slideViewPr>
  <p:notesTextViewPr>
    <p:cViewPr>
      <p:scale>
        <a:sx n="1" d="1"/>
        <a:sy n="1" d="1"/>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EBF1A-61CE-7F42-8615-B9D980F08E3B}" type="datetimeFigureOut">
              <a:rPr lang="en-US" smtClean="0"/>
              <a:t>11.09.19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211867-1EE2-4D48-BBBF-7BBFF473D372}" type="slidenum">
              <a:rPr lang="en-US" smtClean="0"/>
              <a:t>‹#›</a:t>
            </a:fld>
            <a:endParaRPr lang="en-US"/>
          </a:p>
        </p:txBody>
      </p:sp>
    </p:spTree>
    <p:extLst>
      <p:ext uri="{BB962C8B-B14F-4D97-AF65-F5344CB8AC3E}">
        <p14:creationId xmlns:p14="http://schemas.microsoft.com/office/powerpoint/2010/main" val="55301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DB2CA-BD80-A440-A26A-DE1178F01822}" type="datetimeFigureOut">
              <a:rPr lang="en-US" smtClean="0"/>
              <a:t>11.09.19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13A8F-D259-134D-9044-D729B66EAAB3}" type="slidenum">
              <a:rPr lang="en-US" smtClean="0"/>
              <a:t>‹#›</a:t>
            </a:fld>
            <a:endParaRPr lang="en-US"/>
          </a:p>
        </p:txBody>
      </p:sp>
    </p:spTree>
    <p:extLst>
      <p:ext uri="{BB962C8B-B14F-4D97-AF65-F5344CB8AC3E}">
        <p14:creationId xmlns:p14="http://schemas.microsoft.com/office/powerpoint/2010/main" val="79608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1800" y="4563876"/>
            <a:ext cx="11328400" cy="1673412"/>
          </a:xfrm>
          <a:solidFill>
            <a:schemeClr val="bg2"/>
          </a:solidFill>
        </p:spPr>
        <p:txBody>
          <a:bodyPr lIns="144000" tIns="108000" bIns="0" anchor="t" anchorCtr="0"/>
          <a:lstStyle>
            <a:lvl1pPr marL="0" indent="0" algn="l">
              <a:lnSpc>
                <a:spcPct val="100000"/>
              </a:lnSpc>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92BF4FBE-0522-49A2-A01E-13F521B4C0B7}" type="datetime1">
              <a:rPr lang="de-DE" smtClean="0"/>
              <a:pPr/>
              <a:t>11.09.19</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2" name="Titel 1"/>
          <p:cNvSpPr>
            <a:spLocks noGrp="1"/>
          </p:cNvSpPr>
          <p:nvPr>
            <p:ph type="ctrTitle"/>
          </p:nvPr>
        </p:nvSpPr>
        <p:spPr>
          <a:xfrm>
            <a:off x="431800" y="3429000"/>
            <a:ext cx="11328400" cy="1152128"/>
          </a:xfrm>
          <a:solidFill>
            <a:schemeClr val="bg2"/>
          </a:solidFill>
        </p:spPr>
        <p:txBody>
          <a:bodyPr wrap="square" lIns="144000" tIns="72000" anchor="t" anchorCtr="0"/>
          <a:lstStyle>
            <a:lvl1pPr>
              <a:lnSpc>
                <a:spcPct val="100000"/>
              </a:lnSpc>
              <a:spcBef>
                <a:spcPts val="0"/>
              </a:spcBef>
              <a:defRPr sz="2400">
                <a:solidFill>
                  <a:schemeClr val="bg1"/>
                </a:solidFill>
              </a:defRPr>
            </a:lvl1pPr>
          </a:lstStyle>
          <a:p>
            <a:r>
              <a:rPr lang="de-CH"/>
              <a:t>Click to edit Master title style</a:t>
            </a:r>
            <a:endParaRPr lang="de-DE" dirty="0"/>
          </a:p>
        </p:txBody>
      </p:sp>
    </p:spTree>
    <p:extLst>
      <p:ext uri="{BB962C8B-B14F-4D97-AF65-F5344CB8AC3E}">
        <p14:creationId xmlns:p14="http://schemas.microsoft.com/office/powerpoint/2010/main" val="3223748987"/>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elauftakt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612003"/>
            <a:ext cx="11328400" cy="5616575"/>
          </a:xfrm>
          <a:solidFill>
            <a:schemeClr val="tx1"/>
          </a:solidFill>
        </p:spPr>
        <p:txBody>
          <a:bodyPr lIns="144000" tIns="450000" bIns="0" anchor="t" anchorCtr="0"/>
          <a:lstStyle>
            <a:lvl1pPr>
              <a:lnSpc>
                <a:spcPct val="113000"/>
              </a:lnSpc>
              <a:defRPr sz="2400" baseline="0">
                <a:solidFill>
                  <a:schemeClr val="bg1"/>
                </a:solidFill>
              </a:defRPr>
            </a:lvl1pPr>
          </a:lstStyle>
          <a:p>
            <a:r>
              <a:rPr lang="de-DE" dirty="0"/>
              <a:t>Titel und Hintergrundfarbe bearbeiten</a:t>
            </a:r>
          </a:p>
        </p:txBody>
      </p:sp>
      <p:sp>
        <p:nvSpPr>
          <p:cNvPr id="3" name="Datumsplatzhalter 2"/>
          <p:cNvSpPr>
            <a:spLocks noGrp="1"/>
          </p:cNvSpPr>
          <p:nvPr>
            <p:ph type="dt" sz="half" idx="10"/>
          </p:nvPr>
        </p:nvSpPr>
        <p:spPr/>
        <p:txBody>
          <a:bodyPr/>
          <a:lstStyle/>
          <a:p>
            <a:fld id="{681F6098-E9E1-42B4-9C80-2F52B9453439}" type="datetime1">
              <a:rPr lang="de-DE" smtClean="0"/>
              <a:pPr/>
              <a:t>11.09.19</a:t>
            </a:fld>
            <a:endParaRPr lang="de-DE"/>
          </a:p>
        </p:txBody>
      </p:sp>
      <p:sp>
        <p:nvSpPr>
          <p:cNvPr id="4" name="Fußzeilenplatzhalter 3"/>
          <p:cNvSpPr>
            <a:spLocks noGrp="1"/>
          </p:cNvSpPr>
          <p:nvPr>
            <p:ph type="ftr" sz="quarter" idx="11"/>
          </p:nvPr>
        </p:nvSpPr>
        <p:spPr/>
        <p:txBody>
          <a:bodyPr/>
          <a:lstStyle/>
          <a:p>
            <a:r>
              <a:rPr lang="de-DE"/>
              <a:t>((Vorname Nachname))</a:t>
            </a:r>
          </a:p>
        </p:txBody>
      </p:sp>
      <p:sp>
        <p:nvSpPr>
          <p:cNvPr id="5" name="Foliennummernplatzhalter 4"/>
          <p:cNvSpPr>
            <a:spLocks noGrp="1"/>
          </p:cNvSpPr>
          <p:nvPr>
            <p:ph type="sldNum" sz="quarter" idx="12"/>
          </p:nvPr>
        </p:nvSpPr>
        <p:spPr/>
        <p:txBody>
          <a:bodyPr/>
          <a:lstStyle/>
          <a:p>
            <a:fld id="{6C6AE60A-B69C-4790-82F7-3882EDF23186}" type="slidenum">
              <a:rPr lang="de-DE" smtClean="0"/>
              <a:pPr/>
              <a:t>‹#›</a:t>
            </a:fld>
            <a:endParaRPr lang="de-DE"/>
          </a:p>
        </p:txBody>
      </p:sp>
    </p:spTree>
    <p:extLst>
      <p:ext uri="{BB962C8B-B14F-4D97-AF65-F5344CB8AC3E}">
        <p14:creationId xmlns:p14="http://schemas.microsoft.com/office/powerpoint/2010/main" val="560430515"/>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431800" y="4823308"/>
            <a:ext cx="11328400" cy="1013969"/>
          </a:xfrm>
          <a:solidFill>
            <a:schemeClr val="bg2"/>
          </a:solidFill>
        </p:spPr>
        <p:txBody>
          <a:bodyPr wrap="square" lIns="144000" tIns="108000" anchor="t" anchorCtr="0"/>
          <a:lstStyle>
            <a:lvl1pPr>
              <a:lnSpc>
                <a:spcPct val="100000"/>
              </a:lnSpc>
              <a:spcBef>
                <a:spcPts val="0"/>
              </a:spcBef>
              <a:defRPr sz="2100" baseline="0">
                <a:solidFill>
                  <a:schemeClr val="bg1"/>
                </a:solidFill>
              </a:defRPr>
            </a:lvl1pPr>
          </a:lstStyle>
          <a:p>
            <a:r>
              <a:rPr lang="de-CH"/>
              <a:t>Click to edit Master title style</a:t>
            </a:r>
            <a:endParaRPr lang="de-DE" dirty="0"/>
          </a:p>
        </p:txBody>
      </p:sp>
      <p:sp>
        <p:nvSpPr>
          <p:cNvPr id="3" name="Untertitel 2"/>
          <p:cNvSpPr>
            <a:spLocks noGrp="1"/>
          </p:cNvSpPr>
          <p:nvPr>
            <p:ph type="subTitle" idx="1"/>
          </p:nvPr>
        </p:nvSpPr>
        <p:spPr>
          <a:xfrm>
            <a:off x="431800" y="5809756"/>
            <a:ext cx="11328400" cy="427535"/>
          </a:xfrm>
          <a:solidFill>
            <a:schemeClr val="bg2"/>
          </a:solidFill>
        </p:spPr>
        <p:txBody>
          <a:bodyPr lIns="144000" bIns="108000" anchor="b" anchorCtr="0">
            <a:noAutofit/>
          </a:bodyPr>
          <a:lstStyle>
            <a:lvl1pPr marL="0" indent="0" algn="l">
              <a:lnSpc>
                <a:spcPct val="100000"/>
              </a:lnSpc>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pPr/>
              <a:t>11.09.19</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4204512"/>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334052468"/>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p:nvPr>
        </p:nvSpPr>
        <p:spPr>
          <a:xfrm>
            <a:off x="431800" y="4823308"/>
            <a:ext cx="11328400" cy="1013969"/>
          </a:xfrm>
          <a:noFill/>
        </p:spPr>
        <p:txBody>
          <a:bodyPr wrap="square" lIns="144000" tIns="108000" anchor="t" anchorCtr="0"/>
          <a:lstStyle>
            <a:lvl1pPr>
              <a:lnSpc>
                <a:spcPct val="100000"/>
              </a:lnSpc>
              <a:spcBef>
                <a:spcPts val="0"/>
              </a:spcBef>
              <a:defRPr sz="2100" baseline="0">
                <a:solidFill>
                  <a:schemeClr val="tx1"/>
                </a:solidFill>
              </a:defRPr>
            </a:lvl1pPr>
          </a:lstStyle>
          <a:p>
            <a:r>
              <a:rPr lang="de-CH"/>
              <a:t>Click to edit Master title style</a:t>
            </a:r>
            <a:endParaRPr lang="de-DE" dirty="0"/>
          </a:p>
        </p:txBody>
      </p:sp>
      <p:sp>
        <p:nvSpPr>
          <p:cNvPr id="3" name="Untertitel 2"/>
          <p:cNvSpPr>
            <a:spLocks noGrp="1"/>
          </p:cNvSpPr>
          <p:nvPr>
            <p:ph type="subTitle" idx="1"/>
          </p:nvPr>
        </p:nvSpPr>
        <p:spPr>
          <a:xfrm>
            <a:off x="431800" y="5809756"/>
            <a:ext cx="11328400" cy="427535"/>
          </a:xfrm>
          <a:noFill/>
        </p:spPr>
        <p:txBody>
          <a:bodyPr lIns="144000" bIns="108000" anchor="b" anchorCtr="0">
            <a:noAutofit/>
          </a:bodyPr>
          <a:lstStyle>
            <a:lvl1pPr marL="0" indent="0" algn="l">
              <a:lnSpc>
                <a:spcPct val="100000"/>
              </a:lnSpc>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pPr/>
              <a:t>11.09.19</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6"/>
            <a:ext cx="11328400" cy="4204513"/>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251136712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1800" y="620714"/>
            <a:ext cx="11328397" cy="465726"/>
          </a:xfrm>
          <a:solidFill>
            <a:schemeClr val="bg1"/>
          </a:solidFill>
          <a:ln>
            <a:noFill/>
          </a:ln>
        </p:spPr>
        <p:txBody>
          <a:bodyPr lIns="144000" tIns="108000" anchor="t" anchorCtr="0"/>
          <a:lstStyle>
            <a:lvl1pPr marL="0" indent="0" algn="l">
              <a:lnSpc>
                <a:spcPct val="100000"/>
              </a:lnSpc>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grpSp>
        <p:nvGrpSpPr>
          <p:cNvPr id="6" name="Gruppieren 5"/>
          <p:cNvGrpSpPr/>
          <p:nvPr userDrawn="1"/>
        </p:nvGrpSpPr>
        <p:grpSpPr>
          <a:xfrm>
            <a:off x="190500" y="152403"/>
            <a:ext cx="11811000" cy="612775"/>
            <a:chOff x="142875" y="152400"/>
            <a:chExt cx="8858250" cy="612775"/>
          </a:xfrm>
          <a:solidFill>
            <a:schemeClr val="bg2"/>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pic>
          <p:nvPicPr>
            <p:cNvPr id="12" name="Bild 18" descr="g_eth_logo_kurz_neg_Schutzraum.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p:nvPr>
        </p:nvSpPr>
        <p:spPr>
          <a:xfrm>
            <a:off x="431802" y="1063257"/>
            <a:ext cx="11328399" cy="960809"/>
          </a:xfrm>
          <a:solidFill>
            <a:schemeClr val="bg1"/>
          </a:solidFill>
        </p:spPr>
        <p:txBody>
          <a:bodyPr wrap="square" lIns="144000" tIns="0" anchor="t" anchorCtr="0"/>
          <a:lstStyle>
            <a:lvl1pPr>
              <a:lnSpc>
                <a:spcPct val="100000"/>
              </a:lnSpc>
              <a:spcBef>
                <a:spcPts val="0"/>
              </a:spcBef>
              <a:defRPr sz="2100"/>
            </a:lvl1pPr>
          </a:lstStyle>
          <a:p>
            <a:r>
              <a:rPr lang="de-CH"/>
              <a:t>Click to edit Master title style</a:t>
            </a:r>
            <a:endParaRPr lang="de-DE" dirty="0"/>
          </a:p>
        </p:txBody>
      </p:sp>
    </p:spTree>
    <p:extLst>
      <p:ext uri="{BB962C8B-B14F-4D97-AF65-F5344CB8AC3E}">
        <p14:creationId xmlns:p14="http://schemas.microsoft.com/office/powerpoint/2010/main" val="3412239022"/>
      </p:ext>
    </p:extLst>
  </p:cSld>
  <p:clrMapOvr>
    <a:masterClrMapping/>
  </p:clrMapOvr>
  <p:transition xmlns:p14="http://schemas.microsoft.com/office/powerpoint/2010/mai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024064"/>
            <a:ext cx="11328400" cy="4210046"/>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de-DE" dirty="0"/>
          </a:p>
        </p:txBody>
      </p:sp>
      <p:sp>
        <p:nvSpPr>
          <p:cNvPr id="4" name="Datumsplatzhalter 3"/>
          <p:cNvSpPr>
            <a:spLocks noGrp="1"/>
          </p:cNvSpPr>
          <p:nvPr>
            <p:ph type="dt" sz="half" idx="10"/>
          </p:nvPr>
        </p:nvSpPr>
        <p:spPr/>
        <p:txBody>
          <a:bodyPr/>
          <a:lstStyle/>
          <a:p>
            <a:fld id="{3B2F6CB8-9391-4BED-909F-C47A979AE1C4}" type="datetime1">
              <a:rPr lang="de-DE" smtClean="0"/>
              <a:pPr/>
              <a:t>11.09.19</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7" name="Titel 6"/>
          <p:cNvSpPr>
            <a:spLocks noGrp="1"/>
          </p:cNvSpPr>
          <p:nvPr>
            <p:ph type="title"/>
          </p:nvPr>
        </p:nvSpPr>
        <p:spPr>
          <a:solidFill>
            <a:schemeClr val="bg1"/>
          </a:solidFill>
        </p:spPr>
        <p:txBody>
          <a:bodyPr/>
          <a:lstStyle/>
          <a:p>
            <a:r>
              <a:rPr lang="de-CH"/>
              <a:t>Click to edit Master title style</a:t>
            </a:r>
          </a:p>
        </p:txBody>
      </p:sp>
    </p:spTree>
    <p:extLst>
      <p:ext uri="{BB962C8B-B14F-4D97-AF65-F5344CB8AC3E}">
        <p14:creationId xmlns:p14="http://schemas.microsoft.com/office/powerpoint/2010/main" val="4227641634"/>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31800" y="2024066"/>
            <a:ext cx="5472000" cy="4213225"/>
          </a:xfrm>
        </p:spPr>
        <p:txBody>
          <a:bodyPr lIns="140400" rIns="0"/>
          <a:lstStyle>
            <a:lvl1pPr>
              <a:lnSpc>
                <a:spcPct val="100000"/>
              </a:lnSpc>
              <a:spcBef>
                <a:spcPts val="375"/>
              </a:spcBef>
              <a:defRPr sz="1500"/>
            </a:lvl1pPr>
            <a:lvl2pPr>
              <a:lnSpc>
                <a:spcPct val="100000"/>
              </a:lnSpc>
              <a:spcBef>
                <a:spcPts val="300"/>
              </a:spcBef>
              <a:defRPr sz="1350"/>
            </a:lvl2pPr>
            <a:lvl3pPr>
              <a:lnSpc>
                <a:spcPct val="100000"/>
              </a:lnSpc>
              <a:spcBef>
                <a:spcPts val="300"/>
              </a:spcBef>
              <a:defRPr sz="1200"/>
            </a:lvl3pPr>
            <a:lvl4pPr marL="808435" indent="-133350">
              <a:lnSpc>
                <a:spcPct val="100000"/>
              </a:lnSpc>
              <a:spcBef>
                <a:spcPts val="300"/>
              </a:spcBef>
              <a:defRPr sz="1050"/>
            </a:lvl4pPr>
            <a:lvl5pPr>
              <a:defRPr sz="10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6288021" y="2024066"/>
            <a:ext cx="5472179" cy="4213225"/>
          </a:xfrm>
        </p:spPr>
        <p:txBody>
          <a:bodyPr lIns="140400" rIns="0"/>
          <a:lstStyle>
            <a:lvl1pPr>
              <a:lnSpc>
                <a:spcPct val="100000"/>
              </a:lnSpc>
              <a:spcBef>
                <a:spcPts val="375"/>
              </a:spcBef>
              <a:defRPr sz="1500"/>
            </a:lvl1pPr>
            <a:lvl2pPr>
              <a:lnSpc>
                <a:spcPct val="100000"/>
              </a:lnSpc>
              <a:spcBef>
                <a:spcPts val="300"/>
              </a:spcBef>
              <a:defRPr sz="1350"/>
            </a:lvl2pPr>
            <a:lvl3pPr>
              <a:lnSpc>
                <a:spcPct val="100000"/>
              </a:lnSpc>
              <a:spcBef>
                <a:spcPts val="300"/>
              </a:spcBef>
              <a:defRPr sz="1200"/>
            </a:lvl3pPr>
            <a:lvl4pPr>
              <a:lnSpc>
                <a:spcPct val="100000"/>
              </a:lnSpc>
              <a:spcBef>
                <a:spcPts val="300"/>
              </a:spcBef>
              <a:defRPr sz="1050"/>
            </a:lvl4pPr>
            <a:lvl5pPr>
              <a:defRPr sz="10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p>
            <a:fld id="{C6A1628A-2A40-4B37-B167-309C0EBB4BBF}" type="datetime1">
              <a:rPr lang="de-DE" smtClean="0"/>
              <a:pPr/>
              <a:t>11.09.19</a:t>
            </a:fld>
            <a:endParaRPr lang="de-DE"/>
          </a:p>
        </p:txBody>
      </p:sp>
      <p:sp>
        <p:nvSpPr>
          <p:cNvPr id="6" name="Fußzeilenplatzhalter 5"/>
          <p:cNvSpPr>
            <a:spLocks noGrp="1"/>
          </p:cNvSpPr>
          <p:nvPr>
            <p:ph type="ftr" sz="quarter" idx="11"/>
          </p:nvPr>
        </p:nvSpPr>
        <p:spPr/>
        <p:txBody>
          <a:bodyPr/>
          <a:lstStyle/>
          <a:p>
            <a:r>
              <a:rPr lang="de-DE"/>
              <a:t>((Vorname Nachname))</a:t>
            </a:r>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
        <p:nvSpPr>
          <p:cNvPr id="8" name="Titel 7"/>
          <p:cNvSpPr>
            <a:spLocks noGrp="1"/>
          </p:cNvSpPr>
          <p:nvPr>
            <p:ph type="title"/>
          </p:nvPr>
        </p:nvSpPr>
        <p:spPr>
          <a:solidFill>
            <a:schemeClr val="bg1"/>
          </a:solidFill>
        </p:spPr>
        <p:txBody>
          <a:bodyPr/>
          <a:lstStyle/>
          <a:p>
            <a:r>
              <a:rPr lang="de-CH"/>
              <a:t>Click to edit Master title style</a:t>
            </a:r>
          </a:p>
        </p:txBody>
      </p:sp>
    </p:spTree>
    <p:extLst>
      <p:ext uri="{BB962C8B-B14F-4D97-AF65-F5344CB8AC3E}">
        <p14:creationId xmlns:p14="http://schemas.microsoft.com/office/powerpoint/2010/main" val="1278813232"/>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AE1E89-2EE0-4320-B5A2-F15E505D5862}" type="datetime1">
              <a:rPr lang="de-DE" smtClean="0"/>
              <a:pPr/>
              <a:t>11.09.19</a:t>
            </a:fld>
            <a:endParaRPr lang="de-DE"/>
          </a:p>
        </p:txBody>
      </p:sp>
      <p:sp>
        <p:nvSpPr>
          <p:cNvPr id="3" name="Fußzeilenplatzhalter 2"/>
          <p:cNvSpPr>
            <a:spLocks noGrp="1"/>
          </p:cNvSpPr>
          <p:nvPr>
            <p:ph type="ftr" sz="quarter" idx="11"/>
          </p:nvPr>
        </p:nvSpPr>
        <p:spPr/>
        <p:txBody>
          <a:bodyPr/>
          <a:lstStyle/>
          <a:p>
            <a:r>
              <a:rPr lang="de-DE"/>
              <a:t>((Vorname Nachname))</a:t>
            </a:r>
          </a:p>
        </p:txBody>
      </p:sp>
      <p:sp>
        <p:nvSpPr>
          <p:cNvPr id="4" name="Foliennummernplatzhalter 3"/>
          <p:cNvSpPr>
            <a:spLocks noGrp="1"/>
          </p:cNvSpPr>
          <p:nvPr>
            <p:ph type="sldNum" sz="quarter" idx="12"/>
          </p:nvPr>
        </p:nvSpPr>
        <p:spPr/>
        <p:txBody>
          <a:bodyPr/>
          <a:lstStyle/>
          <a:p>
            <a:fld id="{6C6AE60A-B69C-4790-82F7-3882EDF23186}" type="slidenum">
              <a:rPr lang="de-DE" smtClean="0"/>
              <a:pPr/>
              <a:t>‹#›</a:t>
            </a:fld>
            <a:endParaRPr lang="de-DE"/>
          </a:p>
        </p:txBody>
      </p:sp>
      <p:sp>
        <p:nvSpPr>
          <p:cNvPr id="5" name="Titel 4"/>
          <p:cNvSpPr>
            <a:spLocks noGrp="1"/>
          </p:cNvSpPr>
          <p:nvPr>
            <p:ph type="title"/>
          </p:nvPr>
        </p:nvSpPr>
        <p:spPr/>
        <p:txBody>
          <a:bodyPr/>
          <a:lstStyle/>
          <a:p>
            <a:r>
              <a:rPr lang="de-CH"/>
              <a:t>Click to edit Master title style</a:t>
            </a:r>
          </a:p>
        </p:txBody>
      </p:sp>
    </p:spTree>
    <p:extLst>
      <p:ext uri="{BB962C8B-B14F-4D97-AF65-F5344CB8AC3E}">
        <p14:creationId xmlns:p14="http://schemas.microsoft.com/office/powerpoint/2010/main" val="3902595182"/>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D860B62-60FD-48EF-B2F4-6E7265AD3459}" type="datetime1">
              <a:rPr lang="de-DE" smtClean="0"/>
              <a:pPr/>
              <a:t>11.09.19</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5607860"/>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1799307984"/>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uftakt 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F4A91D9-FBFE-4ACC-A99A-BC74A6E03CC5}" type="datetime1">
              <a:rPr lang="de-DE" smtClean="0"/>
              <a:pPr/>
              <a:t>11.09.19</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8" name="Inhaltsplatzhalter 7"/>
          <p:cNvSpPr>
            <a:spLocks noGrp="1"/>
          </p:cNvSpPr>
          <p:nvPr>
            <p:ph sz="quarter" idx="13" hasCustomPrompt="1"/>
          </p:nvPr>
        </p:nvSpPr>
        <p:spPr>
          <a:xfrm>
            <a:off x="431800" y="1565138"/>
            <a:ext cx="11328400" cy="4672150"/>
          </a:xfrm>
          <a:solidFill>
            <a:schemeClr val="tx1"/>
          </a:solidFill>
        </p:spPr>
        <p:txBody>
          <a:bodyPr lIns="144000" tIns="450000"/>
          <a:lstStyle>
            <a:lvl1pPr marL="0" indent="0">
              <a:lnSpc>
                <a:spcPct val="114000"/>
              </a:lnSpc>
              <a:buNone/>
              <a:defRPr sz="1500">
                <a:solidFill>
                  <a:schemeClr val="bg1"/>
                </a:solidFill>
              </a:defRPr>
            </a:lvl1pPr>
          </a:lstStyle>
          <a:p>
            <a:pPr lvl="0"/>
            <a:r>
              <a:rPr lang="de-DE" dirty="0"/>
              <a:t>Inhalt und Hintergrundfarbe bearbeiten</a:t>
            </a:r>
          </a:p>
        </p:txBody>
      </p:sp>
      <p:sp>
        <p:nvSpPr>
          <p:cNvPr id="2" name="Titel 1"/>
          <p:cNvSpPr>
            <a:spLocks noGrp="1"/>
          </p:cNvSpPr>
          <p:nvPr>
            <p:ph type="title" hasCustomPrompt="1"/>
          </p:nvPr>
        </p:nvSpPr>
        <p:spPr>
          <a:xfrm>
            <a:off x="431800" y="612000"/>
            <a:ext cx="11328400" cy="972000"/>
          </a:xfrm>
          <a:solidFill>
            <a:schemeClr val="tx1"/>
          </a:solidFill>
        </p:spPr>
        <p:txBody>
          <a:bodyPr lIns="140400"/>
          <a:lstStyle>
            <a:lvl1pPr>
              <a:lnSpc>
                <a:spcPct val="100000"/>
              </a:lnSpc>
              <a:defRPr sz="2100" baseline="0">
                <a:solidFill>
                  <a:schemeClr val="bg1"/>
                </a:solidFill>
              </a:defRPr>
            </a:lvl1pPr>
          </a:lstStyle>
          <a:p>
            <a:r>
              <a:rPr lang="de-DE" dirty="0"/>
              <a:t>Titel und Hintergrundfarbe bearbeiten</a:t>
            </a:r>
          </a:p>
        </p:txBody>
      </p:sp>
    </p:spTree>
    <p:extLst>
      <p:ext uri="{BB962C8B-B14F-4D97-AF65-F5344CB8AC3E}">
        <p14:creationId xmlns:p14="http://schemas.microsoft.com/office/powerpoint/2010/main" val="2291543809"/>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pieren 10"/>
          <p:cNvGrpSpPr/>
          <p:nvPr/>
        </p:nvGrpSpPr>
        <p:grpSpPr>
          <a:xfrm>
            <a:off x="190501" y="152403"/>
            <a:ext cx="11812801" cy="968905"/>
            <a:chOff x="142874" y="152400"/>
            <a:chExt cx="8859601" cy="612775"/>
          </a:xfrm>
          <a:solidFill>
            <a:schemeClr val="bg2"/>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pic>
          <p:nvPicPr>
            <p:cNvPr id="27" name="Bild 18" descr="g_eth_logo_kurz_neg_Schutzraum.eps"/>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p:ph type="dt" sz="half" idx="2"/>
          </p:nvPr>
        </p:nvSpPr>
        <p:spPr>
          <a:xfrm>
            <a:off x="10583500" y="6308726"/>
            <a:ext cx="816091" cy="468312"/>
          </a:xfrm>
          <a:prstGeom prst="rect">
            <a:avLst/>
          </a:prstGeom>
        </p:spPr>
        <p:txBody>
          <a:bodyPr vert="horz" wrap="none" lIns="0" tIns="0" rIns="0" bIns="0" rtlCol="0" anchor="ctr"/>
          <a:lstStyle>
            <a:lvl1pPr algn="ctr">
              <a:defRPr sz="600">
                <a:solidFill>
                  <a:schemeClr val="tx1"/>
                </a:solidFill>
              </a:defRPr>
            </a:lvl1pPr>
          </a:lstStyle>
          <a:p>
            <a:fld id="{BD23B19E-8C35-419D-B8B2-87612A89E43F}" type="datetime1">
              <a:rPr lang="de-DE" smtClean="0"/>
              <a:pPr/>
              <a:t>11.09.19</a:t>
            </a:fld>
            <a:endParaRPr lang="de-DE" dirty="0"/>
          </a:p>
        </p:txBody>
      </p:sp>
      <p:sp>
        <p:nvSpPr>
          <p:cNvPr id="5" name="Fußzeilenplatzhalter 4"/>
          <p:cNvSpPr>
            <a:spLocks noGrp="1"/>
          </p:cNvSpPr>
          <p:nvPr>
            <p:ph type="ftr" sz="quarter" idx="3"/>
          </p:nvPr>
        </p:nvSpPr>
        <p:spPr>
          <a:xfrm>
            <a:off x="6096002" y="6308726"/>
            <a:ext cx="4278151" cy="468312"/>
          </a:xfrm>
          <a:prstGeom prst="rect">
            <a:avLst/>
          </a:prstGeom>
        </p:spPr>
        <p:txBody>
          <a:bodyPr vert="horz" wrap="none" lIns="0" tIns="0" rIns="0" bIns="0" rtlCol="0" anchor="ctr"/>
          <a:lstStyle>
            <a:lvl1pPr algn="r">
              <a:defRPr sz="600">
                <a:solidFill>
                  <a:schemeClr val="tx1"/>
                </a:solidFill>
              </a:defRPr>
            </a:lvl1pPr>
          </a:lstStyle>
          <a:p>
            <a:r>
              <a:rPr lang="de-DE" dirty="0"/>
              <a:t>((Vorname Nachname))</a:t>
            </a:r>
          </a:p>
        </p:txBody>
      </p:sp>
      <p:sp>
        <p:nvSpPr>
          <p:cNvPr id="6" name="Foliennummernplatzhalter 5"/>
          <p:cNvSpPr>
            <a:spLocks noGrp="1"/>
          </p:cNvSpPr>
          <p:nvPr>
            <p:ph type="sldNum" sz="quarter" idx="4"/>
          </p:nvPr>
        </p:nvSpPr>
        <p:spPr>
          <a:xfrm>
            <a:off x="11501801" y="6308726"/>
            <a:ext cx="355600" cy="468312"/>
          </a:xfrm>
          <a:prstGeom prst="rect">
            <a:avLst/>
          </a:prstGeom>
        </p:spPr>
        <p:txBody>
          <a:bodyPr vert="horz" wrap="none" lIns="0" tIns="0" rIns="0" bIns="0" rtlCol="0" anchor="ctr"/>
          <a:lstStyle>
            <a:lvl1pPr algn="ctr">
              <a:defRPr sz="600">
                <a:solidFill>
                  <a:schemeClr val="tx1"/>
                </a:solidFill>
              </a:defRPr>
            </a:lvl1pPr>
          </a:lstStyle>
          <a:p>
            <a:fld id="{6C6AE60A-B69C-4790-82F7-3882EDF23186}" type="slidenum">
              <a:rPr lang="de-DE" smtClean="0"/>
              <a:pPr/>
              <a:t>‹#›</a:t>
            </a:fld>
            <a:endParaRPr lang="de-DE"/>
          </a:p>
        </p:txBody>
      </p:sp>
      <p:sp>
        <p:nvSpPr>
          <p:cNvPr id="3" name="Textplatzhalter 2"/>
          <p:cNvSpPr>
            <a:spLocks noGrp="1"/>
          </p:cNvSpPr>
          <p:nvPr>
            <p:ph type="body" idx="1"/>
          </p:nvPr>
        </p:nvSpPr>
        <p:spPr>
          <a:xfrm>
            <a:off x="431800" y="2024064"/>
            <a:ext cx="11311917" cy="4213224"/>
          </a:xfrm>
          <a:prstGeom prst="rect">
            <a:avLst/>
          </a:prstGeom>
        </p:spPr>
        <p:txBody>
          <a:bodyPr vert="horz" lIns="140400" tIns="0" rIns="14400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feld 15"/>
          <p:cNvSpPr txBox="1"/>
          <p:nvPr/>
        </p:nvSpPr>
        <p:spPr>
          <a:xfrm>
            <a:off x="11413132" y="6300190"/>
            <a:ext cx="141277" cy="468312"/>
          </a:xfrm>
          <a:prstGeom prst="rect">
            <a:avLst/>
          </a:prstGeom>
          <a:noFill/>
        </p:spPr>
        <p:txBody>
          <a:bodyPr wrap="none" lIns="27000" rIns="27000" rtlCol="0" anchor="ctr" anchorCtr="0">
            <a:noAutofit/>
          </a:bodyPr>
          <a:lstStyle/>
          <a:p>
            <a:pPr algn="ctr"/>
            <a:r>
              <a:rPr lang="de-CH" sz="600" dirty="0"/>
              <a:t>|</a:t>
            </a:r>
          </a:p>
        </p:txBody>
      </p:sp>
      <p:sp>
        <p:nvSpPr>
          <p:cNvPr id="18" name="Textfeld 17"/>
          <p:cNvSpPr txBox="1"/>
          <p:nvPr/>
        </p:nvSpPr>
        <p:spPr>
          <a:xfrm>
            <a:off x="10446012" y="6300189"/>
            <a:ext cx="141277" cy="468312"/>
          </a:xfrm>
          <a:prstGeom prst="rect">
            <a:avLst/>
          </a:prstGeom>
          <a:noFill/>
        </p:spPr>
        <p:txBody>
          <a:bodyPr wrap="none" lIns="27000" rIns="27000" rtlCol="0" anchor="ctr" anchorCtr="0">
            <a:noAutofit/>
          </a:bodyPr>
          <a:lstStyle/>
          <a:p>
            <a:pPr algn="ctr"/>
            <a:r>
              <a:rPr lang="de-CH" sz="600" dirty="0"/>
              <a:t>|</a:t>
            </a:r>
          </a:p>
        </p:txBody>
      </p:sp>
      <p:sp>
        <p:nvSpPr>
          <p:cNvPr id="2" name="Titelplatzhalter 1"/>
          <p:cNvSpPr>
            <a:spLocks noGrp="1"/>
          </p:cNvSpPr>
          <p:nvPr>
            <p:ph type="title"/>
          </p:nvPr>
        </p:nvSpPr>
        <p:spPr>
          <a:xfrm>
            <a:off x="431800" y="906761"/>
            <a:ext cx="11328400" cy="637898"/>
          </a:xfrm>
          <a:prstGeom prst="rect">
            <a:avLst/>
          </a:prstGeom>
          <a:solidFill>
            <a:schemeClr val="bg1"/>
          </a:solidFill>
        </p:spPr>
        <p:txBody>
          <a:bodyPr vert="horz" lIns="140400" tIns="0" rIns="144000" bIns="0" rtlCol="0" anchor="ctr" anchorCtr="0">
            <a:noAutofit/>
          </a:bodyPr>
          <a:lstStyle/>
          <a:p>
            <a:r>
              <a:rPr lang="de-DE" dirty="0"/>
              <a:t>Titelmasterformat durch Klicken bearbeiten</a:t>
            </a:r>
          </a:p>
        </p:txBody>
      </p:sp>
      <p:pic>
        <p:nvPicPr>
          <p:cNvPr id="8" name="Grafik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1802" y="6448497"/>
            <a:ext cx="912265" cy="171701"/>
          </a:xfrm>
          <a:prstGeom prst="rect">
            <a:avLst/>
          </a:prstGeom>
        </p:spPr>
      </p:pic>
    </p:spTree>
    <p:extLst>
      <p:ext uri="{BB962C8B-B14F-4D97-AF65-F5344CB8AC3E}">
        <p14:creationId xmlns:p14="http://schemas.microsoft.com/office/powerpoint/2010/main" val="3712015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xmlns:p14="http://schemas.microsoft.com/office/powerpoint/2010/main">
    <p:fade/>
  </p:transition>
  <p:hf hdr="0"/>
  <p:txStyles>
    <p:titleStyle>
      <a:lvl1pPr algn="l" defTabSz="685800" rtl="0" eaLnBrk="1" latinLnBrk="0" hangingPunct="1">
        <a:lnSpc>
          <a:spcPct val="100000"/>
        </a:lnSpc>
        <a:spcBef>
          <a:spcPct val="0"/>
        </a:spcBef>
        <a:buNone/>
        <a:defRPr sz="2100" b="1" kern="1200">
          <a:solidFill>
            <a:schemeClr val="tx1"/>
          </a:solidFill>
          <a:latin typeface="+mj-lt"/>
          <a:ea typeface="+mj-ea"/>
          <a:cs typeface="+mj-cs"/>
        </a:defRPr>
      </a:lvl1pPr>
    </p:titleStyle>
    <p:bodyStyle>
      <a:lvl1pPr marL="271463" indent="-271463" algn="l" defTabSz="685800" rtl="0" eaLnBrk="1" latinLnBrk="0" hangingPunct="1">
        <a:lnSpc>
          <a:spcPct val="100000"/>
        </a:lnSpc>
        <a:spcBef>
          <a:spcPts val="375"/>
        </a:spcBef>
        <a:buClr>
          <a:schemeClr val="tx2"/>
        </a:buClr>
        <a:buFont typeface="Wingdings" pitchFamily="2" charset="2"/>
        <a:buChar char="§"/>
        <a:defRPr sz="1800" kern="1200">
          <a:solidFill>
            <a:schemeClr val="tx1"/>
          </a:solidFill>
          <a:latin typeface="+mn-lt"/>
          <a:ea typeface="+mn-ea"/>
          <a:cs typeface="+mn-cs"/>
        </a:defRPr>
      </a:lvl1pPr>
      <a:lvl2pPr marL="470297" indent="-198835" algn="l" defTabSz="685800" rtl="0" eaLnBrk="1" latinLnBrk="0" hangingPunct="1">
        <a:lnSpc>
          <a:spcPct val="100000"/>
        </a:lnSpc>
        <a:spcBef>
          <a:spcPts val="300"/>
        </a:spcBef>
        <a:buClr>
          <a:schemeClr val="tx2"/>
        </a:buClr>
        <a:buFont typeface="Wingdings" pitchFamily="2" charset="2"/>
        <a:buChar char="§"/>
        <a:defRPr sz="1500" kern="1200">
          <a:solidFill>
            <a:schemeClr val="tx1"/>
          </a:solidFill>
          <a:latin typeface="+mn-lt"/>
          <a:ea typeface="+mn-ea"/>
          <a:cs typeface="+mn-cs"/>
        </a:defRPr>
      </a:lvl2pPr>
      <a:lvl3pPr marL="670322" indent="-200025" algn="l" defTabSz="685800" rtl="0" eaLnBrk="1" latinLnBrk="0" hangingPunct="1">
        <a:lnSpc>
          <a:spcPct val="100000"/>
        </a:lnSpc>
        <a:spcBef>
          <a:spcPts val="300"/>
        </a:spcBef>
        <a:buClr>
          <a:schemeClr val="tx2"/>
        </a:buClr>
        <a:buFont typeface="Wingdings" pitchFamily="2" charset="2"/>
        <a:buChar char="§"/>
        <a:defRPr sz="1350" kern="1200">
          <a:solidFill>
            <a:schemeClr val="tx1"/>
          </a:solidFill>
          <a:latin typeface="+mn-lt"/>
          <a:ea typeface="+mn-ea"/>
          <a:cs typeface="+mn-cs"/>
        </a:defRPr>
      </a:lvl3pPr>
      <a:lvl4pPr marL="808435" indent="-133350" algn="l" defTabSz="685800" rtl="0" eaLnBrk="1" latinLnBrk="0" hangingPunct="1">
        <a:lnSpc>
          <a:spcPct val="100000"/>
        </a:lnSpc>
        <a:spcBef>
          <a:spcPts val="300"/>
        </a:spcBef>
        <a:buClr>
          <a:schemeClr val="tx2"/>
        </a:buClr>
        <a:buFont typeface="Wingdings" pitchFamily="2" charset="2"/>
        <a:buChar char="§"/>
        <a:defRPr sz="1200" kern="1200">
          <a:solidFill>
            <a:schemeClr val="tx1"/>
          </a:solidFill>
          <a:latin typeface="+mn-lt"/>
          <a:ea typeface="+mn-ea"/>
          <a:cs typeface="+mn-cs"/>
        </a:defRPr>
      </a:lvl4pPr>
      <a:lvl5pPr marL="946547" indent="-138113" algn="l" defTabSz="685800" rtl="0" eaLnBrk="1" latinLnBrk="0" hangingPunct="1">
        <a:lnSpc>
          <a:spcPct val="100000"/>
        </a:lnSpc>
        <a:spcBef>
          <a:spcPts val="300"/>
        </a:spcBef>
        <a:buClr>
          <a:schemeClr val="tx2"/>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hyperlink" Target="https://sunagawalab.ethz.ch/MIM_ScientificWriting/HS-201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sunagawalab.ethz.ch/MIM_ScientificWriting/HS-201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pnas.org/content/114/36/9623.full" TargetMode="External"/><Relationship Id="rId3" Type="http://schemas.openxmlformats.org/officeDocument/2006/relationships/hyperlink" Target="https://journals.plos.org/ploscompbiol/article?id=10.1371/journal.pcbi.100383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unagawalab.ethz.ch/MIM_ScientificWriting/HS-2018" TargetMode="External"/><Relationship Id="rId3" Type="http://schemas.openxmlformats.org/officeDocument/2006/relationships/hyperlink" Target="https://www.aje.com/en/arc/"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a:p>
            <a:endParaRPr lang="en-US" dirty="0"/>
          </a:p>
          <a:p>
            <a:endParaRPr lang="en-US" dirty="0"/>
          </a:p>
          <a:p>
            <a:endParaRPr lang="en-US" dirty="0"/>
          </a:p>
          <a:p>
            <a:endParaRPr lang="en-US" dirty="0"/>
          </a:p>
          <a:p>
            <a:r>
              <a:rPr lang="en-US" dirty="0"/>
              <a:t>Shinichi Sunagawa</a:t>
            </a:r>
          </a:p>
        </p:txBody>
      </p:sp>
      <p:sp>
        <p:nvSpPr>
          <p:cNvPr id="3" name="Date Placeholder 2"/>
          <p:cNvSpPr>
            <a:spLocks noGrp="1"/>
          </p:cNvSpPr>
          <p:nvPr>
            <p:ph type="dt" sz="half" idx="10"/>
          </p:nvPr>
        </p:nvSpPr>
        <p:spPr/>
        <p:txBody>
          <a:bodyPr/>
          <a:lstStyle/>
          <a:p>
            <a:fld id="{92BF4FBE-0522-49A2-A01E-13F521B4C0B7}" type="datetime1">
              <a:rPr lang="de-DE">
                <a:solidFill>
                  <a:prstClr val="black"/>
                </a:solidFill>
                <a:latin typeface="Arial"/>
              </a:rPr>
              <a:pPr/>
              <a:t>11.09.19</a:t>
            </a:fld>
            <a:endParaRPr lang="de-DE">
              <a:solidFill>
                <a:prstClr val="black"/>
              </a:solidFill>
              <a:latin typeface="Arial"/>
            </a:endParaRPr>
          </a:p>
        </p:txBody>
      </p:sp>
      <p:sp>
        <p:nvSpPr>
          <p:cNvPr id="4" name="Footer Placeholder 3"/>
          <p:cNvSpPr>
            <a:spLocks noGrp="1"/>
          </p:cNvSpPr>
          <p:nvPr>
            <p:ph type="ftr" sz="quarter" idx="11"/>
          </p:nvPr>
        </p:nvSpPr>
        <p:spPr/>
        <p:txBody>
          <a:bodyPr/>
          <a:lstStyle/>
          <a:p>
            <a:r>
              <a:rPr lang="de-DE">
                <a:solidFill>
                  <a:prstClr val="black"/>
                </a:solidFill>
                <a:latin typeface="Arial"/>
              </a:rPr>
              <a:t>((Vorname Nachname))</a:t>
            </a:r>
          </a:p>
        </p:txBody>
      </p:sp>
      <p:sp>
        <p:nvSpPr>
          <p:cNvPr id="5" name="Slide Number Placeholder 4"/>
          <p:cNvSpPr>
            <a:spLocks noGrp="1"/>
          </p:cNvSpPr>
          <p:nvPr>
            <p:ph type="sldNum" sz="quarter" idx="12"/>
          </p:nvPr>
        </p:nvSpPr>
        <p:spPr/>
        <p:txBody>
          <a:bodyPr/>
          <a:lstStyle/>
          <a:p>
            <a:fld id="{6C6AE60A-B69C-4790-82F7-3882EDF23186}" type="slidenum">
              <a:rPr lang="de-DE">
                <a:solidFill>
                  <a:prstClr val="black"/>
                </a:solidFill>
                <a:latin typeface="Arial"/>
              </a:rPr>
              <a:pPr/>
              <a:t>1</a:t>
            </a:fld>
            <a:endParaRPr lang="de-DE">
              <a:solidFill>
                <a:prstClr val="black"/>
              </a:solidFill>
              <a:latin typeface="Arial"/>
            </a:endParaRPr>
          </a:p>
        </p:txBody>
      </p:sp>
      <p:sp>
        <p:nvSpPr>
          <p:cNvPr id="6" name="Title 5"/>
          <p:cNvSpPr>
            <a:spLocks noGrp="1"/>
          </p:cNvSpPr>
          <p:nvPr>
            <p:ph type="ctrTitle"/>
          </p:nvPr>
        </p:nvSpPr>
        <p:spPr/>
        <p:txBody>
          <a:bodyPr/>
          <a:lstStyle/>
          <a:p>
            <a:r>
              <a:rPr lang="en-US" dirty="0"/>
              <a:t>MIM workshop: General principles of scientific writing</a:t>
            </a:r>
            <a:br>
              <a:rPr lang="en-US" dirty="0"/>
            </a:br>
            <a:r>
              <a:rPr lang="en-US" dirty="0"/>
              <a:t/>
            </a:r>
            <a:br>
              <a:rPr lang="en-US" dirty="0"/>
            </a:br>
            <a:r>
              <a:rPr lang="en-US" dirty="0"/>
              <a:t>11./12. Sep. 2019</a:t>
            </a:r>
          </a:p>
        </p:txBody>
      </p:sp>
    </p:spTree>
    <p:extLst>
      <p:ext uri="{BB962C8B-B14F-4D97-AF65-F5344CB8AC3E}">
        <p14:creationId xmlns:p14="http://schemas.microsoft.com/office/powerpoint/2010/main" val="568104667"/>
      </p:ext>
    </p:extLst>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Title should ideally convey the conclusion of the work</a:t>
            </a:r>
            <a:endParaRPr lang="en-US" sz="2800" dirty="0">
              <a:ea typeface="MS Mincho" panose="02020609040205080304" pitchFamily="49" charset="-128"/>
              <a:cs typeface="Times New Roman" panose="02020603050405020304" pitchFamily="18" charset="0"/>
            </a:endParaRPr>
          </a:p>
          <a:p>
            <a:pPr lvl="0"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Abstract is the selling pitch and often critical whether the paper is read or not</a:t>
            </a:r>
            <a:endParaRPr lang="en-US" sz="2800" dirty="0">
              <a:ea typeface="MS Mincho" panose="02020609040205080304" pitchFamily="49" charset="-128"/>
              <a:cs typeface="Times New Roman" panose="02020603050405020304" pitchFamily="18" charset="0"/>
            </a:endParaRPr>
          </a:p>
        </p:txBody>
      </p:sp>
      <p:sp>
        <p:nvSpPr>
          <p:cNvPr id="85" name="Shape 85"/>
          <p:cNvSpPr>
            <a:spLocks noGrp="1"/>
          </p:cNvSpPr>
          <p:nvPr>
            <p:ph type="title"/>
          </p:nvPr>
        </p:nvSpPr>
        <p:spPr>
          <a:prstGeom prst="rect">
            <a:avLst/>
          </a:prstGeom>
        </p:spPr>
        <p:txBody>
          <a:bodyPr/>
          <a:lstStyle/>
          <a:p>
            <a:pPr lvl="0">
              <a:defRPr sz="1800" b="0" cap="none"/>
            </a:pPr>
            <a:r>
              <a:rPr lang="de-CH" sz="3600" dirty="0"/>
              <a:t>S02.1: Take </a:t>
            </a:r>
            <a:r>
              <a:rPr lang="de-CH" sz="3600" dirty="0" err="1"/>
              <a:t>home</a:t>
            </a:r>
            <a:r>
              <a:rPr lang="de-CH" sz="3600" dirty="0"/>
              <a:t> </a:t>
            </a:r>
            <a:r>
              <a:rPr lang="de-CH" sz="3600" dirty="0" err="1"/>
              <a:t>messages</a:t>
            </a:r>
            <a:endParaRPr sz="3600" dirty="0"/>
          </a:p>
        </p:txBody>
      </p:sp>
    </p:spTree>
    <p:extLst>
      <p:ext uri="{BB962C8B-B14F-4D97-AF65-F5344CB8AC3E}">
        <p14:creationId xmlns:p14="http://schemas.microsoft.com/office/powerpoint/2010/main" val="35264214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defRPr sz="1800">
                <a:solidFill>
                  <a:srgbClr val="000000"/>
                </a:solidFill>
              </a:defRPr>
            </a:pPr>
            <a:r>
              <a:rPr lang="de-CH" sz="3100" dirty="0" err="1"/>
              <a:t>Individually</a:t>
            </a:r>
            <a:r>
              <a:rPr lang="de-CH" sz="3100" dirty="0"/>
              <a:t>, </a:t>
            </a:r>
            <a:r>
              <a:rPr lang="de-CH" sz="3100" dirty="0" err="1"/>
              <a:t>prepare</a:t>
            </a:r>
            <a:r>
              <a:rPr lang="de-CH" sz="3100" dirty="0"/>
              <a:t> a 1 min </a:t>
            </a:r>
            <a:r>
              <a:rPr lang="de-CH" sz="3100" dirty="0" err="1"/>
              <a:t>elevator</a:t>
            </a:r>
            <a:r>
              <a:rPr lang="de-CH" sz="3100" dirty="0"/>
              <a:t> </a:t>
            </a:r>
            <a:r>
              <a:rPr lang="de-CH" sz="3100" dirty="0" err="1"/>
              <a:t>pitch</a:t>
            </a:r>
            <a:r>
              <a:rPr lang="de-CH" sz="3100" dirty="0"/>
              <a:t> on </a:t>
            </a:r>
            <a:r>
              <a:rPr lang="de-CH" sz="3100" dirty="0" err="1"/>
              <a:t>the</a:t>
            </a:r>
            <a:r>
              <a:rPr lang="de-CH" sz="3100" dirty="0"/>
              <a:t> </a:t>
            </a:r>
            <a:r>
              <a:rPr lang="de-CH" sz="3100" dirty="0" err="1"/>
              <a:t>background</a:t>
            </a:r>
            <a:r>
              <a:rPr lang="de-CH" sz="3100" dirty="0"/>
              <a:t>, </a:t>
            </a:r>
            <a:r>
              <a:rPr lang="de-CH" sz="3100" dirty="0" err="1"/>
              <a:t>content</a:t>
            </a:r>
            <a:r>
              <a:rPr lang="de-CH" sz="3100" dirty="0"/>
              <a:t>, </a:t>
            </a:r>
            <a:r>
              <a:rPr lang="de-CH" sz="3100" dirty="0" err="1"/>
              <a:t>latest</a:t>
            </a:r>
            <a:r>
              <a:rPr lang="de-CH" sz="3100" dirty="0"/>
              <a:t> </a:t>
            </a:r>
            <a:r>
              <a:rPr lang="de-CH" sz="3100" dirty="0" err="1"/>
              <a:t>results</a:t>
            </a:r>
            <a:r>
              <a:rPr lang="de-CH" sz="3100" dirty="0"/>
              <a:t> </a:t>
            </a:r>
            <a:r>
              <a:rPr lang="de-CH" sz="3100" dirty="0" err="1"/>
              <a:t>and</a:t>
            </a:r>
            <a:r>
              <a:rPr lang="de-CH" sz="3100" dirty="0"/>
              <a:t> </a:t>
            </a:r>
            <a:r>
              <a:rPr lang="de-CH" sz="3100" dirty="0" err="1"/>
              <a:t>significant</a:t>
            </a:r>
            <a:r>
              <a:rPr lang="de-CH" sz="3100" dirty="0"/>
              <a:t> </a:t>
            </a:r>
            <a:r>
              <a:rPr lang="de-CH" sz="3100" dirty="0" err="1"/>
              <a:t>of</a:t>
            </a:r>
            <a:r>
              <a:rPr lang="de-CH" sz="3100" dirty="0"/>
              <a:t> </a:t>
            </a:r>
            <a:r>
              <a:rPr lang="de-CH" sz="3100" dirty="0" err="1"/>
              <a:t>your</a:t>
            </a:r>
            <a:r>
              <a:rPr lang="de-CH" sz="3100" dirty="0"/>
              <a:t> </a:t>
            </a:r>
            <a:r>
              <a:rPr lang="de-CH" sz="3100" dirty="0" err="1"/>
              <a:t>research</a:t>
            </a:r>
            <a:r>
              <a:rPr lang="de-CH" sz="3100" dirty="0"/>
              <a:t>.</a:t>
            </a:r>
          </a:p>
          <a:p>
            <a:pPr>
              <a:defRPr sz="1800">
                <a:solidFill>
                  <a:srgbClr val="000000"/>
                </a:solidFill>
              </a:defRPr>
            </a:pPr>
            <a:r>
              <a:rPr lang="de-CH" sz="3100" dirty="0"/>
              <a:t>In </a:t>
            </a:r>
            <a:r>
              <a:rPr lang="de-CH" sz="3100" dirty="0" err="1"/>
              <a:t>pairs</a:t>
            </a:r>
            <a:r>
              <a:rPr lang="de-CH" sz="3100" dirty="0"/>
              <a:t>, </a:t>
            </a:r>
            <a:r>
              <a:rPr lang="de-CH" sz="3100" dirty="0" err="1"/>
              <a:t>explain</a:t>
            </a:r>
            <a:r>
              <a:rPr lang="de-CH" sz="3100" dirty="0"/>
              <a:t> </a:t>
            </a:r>
            <a:r>
              <a:rPr lang="de-CH" sz="3100" dirty="0" err="1"/>
              <a:t>your</a:t>
            </a:r>
            <a:r>
              <a:rPr lang="de-CH" sz="3100" dirty="0"/>
              <a:t> </a:t>
            </a:r>
            <a:r>
              <a:rPr lang="de-CH" sz="3100" dirty="0" err="1"/>
              <a:t>research</a:t>
            </a:r>
            <a:r>
              <a:rPr lang="de-CH" sz="3100" dirty="0"/>
              <a:t> </a:t>
            </a:r>
            <a:r>
              <a:rPr lang="de-CH" sz="3100" dirty="0" err="1"/>
              <a:t>to</a:t>
            </a:r>
            <a:r>
              <a:rPr lang="de-CH" sz="3100" dirty="0"/>
              <a:t> </a:t>
            </a:r>
            <a:r>
              <a:rPr lang="de-CH" sz="3100" dirty="0" err="1"/>
              <a:t>each</a:t>
            </a:r>
            <a:r>
              <a:rPr lang="de-CH" sz="3100" dirty="0"/>
              <a:t> </a:t>
            </a:r>
            <a:r>
              <a:rPr lang="de-CH" sz="3100" dirty="0" err="1"/>
              <a:t>other</a:t>
            </a:r>
            <a:r>
              <a:rPr lang="de-CH" sz="3100" dirty="0"/>
              <a:t> </a:t>
            </a:r>
            <a:r>
              <a:rPr lang="de-CH" sz="3100" dirty="0" err="1"/>
              <a:t>within</a:t>
            </a:r>
            <a:r>
              <a:rPr lang="de-CH" sz="3100" dirty="0"/>
              <a:t> </a:t>
            </a:r>
            <a:r>
              <a:rPr lang="de-CH" sz="3100" u="sng" dirty="0"/>
              <a:t>1 min (sharp)</a:t>
            </a:r>
            <a:r>
              <a:rPr lang="de-CH" sz="3100" dirty="0"/>
              <a:t>. At </a:t>
            </a:r>
            <a:r>
              <a:rPr lang="de-CH" sz="3100" dirty="0" err="1"/>
              <a:t>this</a:t>
            </a:r>
            <a:r>
              <a:rPr lang="de-CH" sz="3100" dirty="0"/>
              <a:t> </a:t>
            </a:r>
            <a:r>
              <a:rPr lang="de-CH" sz="3100" dirty="0" err="1"/>
              <a:t>stage</a:t>
            </a:r>
            <a:r>
              <a:rPr lang="de-CH" sz="3100" dirty="0"/>
              <a:t>, do not </a:t>
            </a:r>
            <a:r>
              <a:rPr lang="de-CH" sz="3100" dirty="0" err="1"/>
              <a:t>ask</a:t>
            </a:r>
            <a:r>
              <a:rPr lang="de-CH" sz="3100" dirty="0"/>
              <a:t> </a:t>
            </a:r>
            <a:r>
              <a:rPr lang="de-CH" sz="3100" dirty="0" err="1"/>
              <a:t>questions</a:t>
            </a:r>
            <a:r>
              <a:rPr lang="de-CH" sz="3100" dirty="0"/>
              <a:t>.</a:t>
            </a:r>
          </a:p>
          <a:p>
            <a:pPr>
              <a:defRPr sz="1800">
                <a:solidFill>
                  <a:srgbClr val="000000"/>
                </a:solidFill>
              </a:defRPr>
            </a:pPr>
            <a:r>
              <a:rPr lang="de-CH" sz="3100" dirty="0"/>
              <a:t>After </a:t>
            </a:r>
            <a:r>
              <a:rPr lang="de-CH" sz="3100" dirty="0" err="1"/>
              <a:t>that</a:t>
            </a:r>
            <a:r>
              <a:rPr lang="de-CH" sz="3100" dirty="0"/>
              <a:t>, </a:t>
            </a:r>
            <a:r>
              <a:rPr lang="de-CH" sz="3100" dirty="0" err="1"/>
              <a:t>ask</a:t>
            </a:r>
            <a:r>
              <a:rPr lang="de-CH" sz="3100" dirty="0"/>
              <a:t> follow </a:t>
            </a:r>
            <a:r>
              <a:rPr lang="de-CH" sz="3100" dirty="0" err="1"/>
              <a:t>up</a:t>
            </a:r>
            <a:r>
              <a:rPr lang="de-CH" sz="3100" dirty="0"/>
              <a:t> </a:t>
            </a:r>
            <a:r>
              <a:rPr lang="de-CH" sz="3100" dirty="0" err="1"/>
              <a:t>questions</a:t>
            </a:r>
            <a:r>
              <a:rPr lang="de-CH" sz="3100" dirty="0"/>
              <a:t> on </a:t>
            </a:r>
            <a:r>
              <a:rPr lang="de-CH" sz="3100" dirty="0" err="1"/>
              <a:t>details</a:t>
            </a:r>
            <a:r>
              <a:rPr lang="de-CH" sz="3100" dirty="0"/>
              <a:t> </a:t>
            </a:r>
            <a:r>
              <a:rPr lang="de-CH" sz="3100" dirty="0" err="1"/>
              <a:t>that</a:t>
            </a:r>
            <a:r>
              <a:rPr lang="de-CH" sz="3100" dirty="0"/>
              <a:t> </a:t>
            </a:r>
            <a:r>
              <a:rPr lang="de-CH" sz="3100" dirty="0" err="1"/>
              <a:t>were</a:t>
            </a:r>
            <a:r>
              <a:rPr lang="de-CH" sz="3100" dirty="0"/>
              <a:t> not </a:t>
            </a:r>
            <a:r>
              <a:rPr lang="de-CH" sz="3100" dirty="0" err="1"/>
              <a:t>clear</a:t>
            </a:r>
            <a:r>
              <a:rPr lang="de-CH" sz="3100" dirty="0"/>
              <a:t> in </a:t>
            </a:r>
            <a:r>
              <a:rPr lang="de-CH" sz="3100" dirty="0" err="1"/>
              <a:t>the</a:t>
            </a:r>
            <a:r>
              <a:rPr lang="de-CH" sz="3100" dirty="0"/>
              <a:t> </a:t>
            </a:r>
            <a:r>
              <a:rPr lang="de-CH" sz="3100" dirty="0" err="1"/>
              <a:t>first</a:t>
            </a:r>
            <a:r>
              <a:rPr lang="de-CH" sz="3100" dirty="0"/>
              <a:t> </a:t>
            </a:r>
            <a:r>
              <a:rPr lang="de-CH" sz="3100" dirty="0" err="1"/>
              <a:t>round</a:t>
            </a:r>
            <a:r>
              <a:rPr lang="de-CH" sz="3100" dirty="0"/>
              <a:t>.</a:t>
            </a:r>
          </a:p>
          <a:p>
            <a:pPr>
              <a:defRPr sz="1800">
                <a:solidFill>
                  <a:srgbClr val="000000"/>
                </a:solidFill>
              </a:defRPr>
            </a:pPr>
            <a:r>
              <a:rPr lang="de-CH" sz="3100" dirty="0"/>
              <a:t>Write down, </a:t>
            </a:r>
            <a:r>
              <a:rPr lang="de-CH" sz="3100" b="1" dirty="0" err="1"/>
              <a:t>as</a:t>
            </a:r>
            <a:r>
              <a:rPr lang="de-CH" sz="3100" b="1" dirty="0"/>
              <a:t> </a:t>
            </a:r>
            <a:r>
              <a:rPr lang="de-CH" sz="3100" b="1" dirty="0" err="1"/>
              <a:t>bullet</a:t>
            </a:r>
            <a:r>
              <a:rPr lang="de-CH" sz="3100" b="1" dirty="0"/>
              <a:t> </a:t>
            </a:r>
            <a:r>
              <a:rPr lang="de-CH" sz="3100" b="1" dirty="0" err="1"/>
              <a:t>points</a:t>
            </a:r>
            <a:r>
              <a:rPr lang="de-CH" sz="3100" dirty="0"/>
              <a:t>, </a:t>
            </a:r>
            <a:r>
              <a:rPr lang="de-CH" sz="3100" dirty="0" err="1"/>
              <a:t>your</a:t>
            </a:r>
            <a:r>
              <a:rPr lang="de-CH" sz="3100" dirty="0"/>
              <a:t> </a:t>
            </a:r>
            <a:r>
              <a:rPr lang="de-CH" sz="3100" dirty="0" err="1"/>
              <a:t>improved</a:t>
            </a:r>
            <a:r>
              <a:rPr lang="de-CH" sz="3100" dirty="0"/>
              <a:t> </a:t>
            </a:r>
            <a:r>
              <a:rPr lang="de-CH" sz="3100" dirty="0" err="1"/>
              <a:t>elevator</a:t>
            </a:r>
            <a:r>
              <a:rPr lang="de-CH" sz="3100" dirty="0"/>
              <a:t> </a:t>
            </a:r>
            <a:r>
              <a:rPr lang="de-CH" sz="3100" dirty="0" err="1"/>
              <a:t>pitch</a:t>
            </a:r>
            <a:endParaRPr lang="de-CH" sz="31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S02xE0</a:t>
            </a:r>
            <a:r>
              <a:rPr lang="en-US" sz="3600" dirty="0"/>
              <a:t>2: writing an abstract</a:t>
            </a:r>
            <a:endParaRPr sz="3600" dirty="0"/>
          </a:p>
        </p:txBody>
      </p:sp>
    </p:spTree>
    <p:extLst>
      <p:ext uri="{BB962C8B-B14F-4D97-AF65-F5344CB8AC3E}">
        <p14:creationId xmlns:p14="http://schemas.microsoft.com/office/powerpoint/2010/main" val="14884777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de-CH" sz="3600" dirty="0"/>
              <a:t>The Abstract </a:t>
            </a:r>
            <a:r>
              <a:rPr lang="mr-IN" sz="3600" dirty="0"/>
              <a:t>–</a:t>
            </a:r>
            <a:r>
              <a:rPr lang="de-CH" sz="3600" dirty="0"/>
              <a:t> </a:t>
            </a:r>
            <a:r>
              <a:rPr lang="de-CH" sz="3600" dirty="0" err="1"/>
              <a:t>template</a:t>
            </a:r>
            <a:r>
              <a:rPr lang="de-CH" sz="3600" dirty="0"/>
              <a:t> </a:t>
            </a:r>
            <a:r>
              <a:rPr lang="de-CH" sz="3600" dirty="0" err="1"/>
              <a:t>by</a:t>
            </a:r>
            <a:r>
              <a:rPr lang="de-CH" sz="3600" dirty="0"/>
              <a:t> Nature</a:t>
            </a:r>
            <a:endParaRPr sz="3600" dirty="0"/>
          </a:p>
        </p:txBody>
      </p:sp>
      <p:pic>
        <p:nvPicPr>
          <p:cNvPr id="5" name="Picture 4"/>
          <p:cNvPicPr>
            <a:picLocks noChangeAspect="1"/>
          </p:cNvPicPr>
          <p:nvPr/>
        </p:nvPicPr>
        <p:blipFill>
          <a:blip r:embed="rId2"/>
          <a:stretch>
            <a:fillRect/>
          </a:stretch>
        </p:blipFill>
        <p:spPr>
          <a:xfrm>
            <a:off x="1405446" y="1544575"/>
            <a:ext cx="5919824" cy="4907750"/>
          </a:xfrm>
          <a:prstGeom prst="rect">
            <a:avLst/>
          </a:prstGeom>
        </p:spPr>
      </p:pic>
      <p:sp>
        <p:nvSpPr>
          <p:cNvPr id="6" name="TextBox 5"/>
          <p:cNvSpPr txBox="1"/>
          <p:nvPr/>
        </p:nvSpPr>
        <p:spPr>
          <a:xfrm>
            <a:off x="888511" y="6945189"/>
            <a:ext cx="7596951" cy="523220"/>
          </a:xfrm>
          <a:prstGeom prst="rect">
            <a:avLst/>
          </a:prstGeom>
          <a:noFill/>
        </p:spPr>
        <p:txBody>
          <a:bodyPr wrap="none" rtlCol="0">
            <a:spAutoFit/>
          </a:bodyPr>
          <a:lstStyle/>
          <a:p>
            <a:r>
              <a:rPr lang="en-US" sz="1400" dirty="0"/>
              <a:t>https://</a:t>
            </a:r>
            <a:r>
              <a:rPr lang="en-US" sz="1400" dirty="0" err="1"/>
              <a:t>cbs.umn.edu</a:t>
            </a:r>
            <a:r>
              <a:rPr lang="en-US" sz="1400" dirty="0"/>
              <a:t>/sites/</a:t>
            </a:r>
            <a:r>
              <a:rPr lang="en-US" sz="1400" dirty="0" err="1"/>
              <a:t>cbs.umn.edu</a:t>
            </a:r>
            <a:r>
              <a:rPr lang="en-US" sz="1400" dirty="0"/>
              <a:t>/files/public/downloads/</a:t>
            </a:r>
            <a:r>
              <a:rPr lang="en-US" sz="1400" dirty="0" err="1"/>
              <a:t>Annotated_Nature_abstract.pdf</a:t>
            </a:r>
            <a:endParaRPr lang="en-US" sz="1400" dirty="0"/>
          </a:p>
          <a:p>
            <a:endParaRPr lang="en-US" sz="1400" dirty="0"/>
          </a:p>
        </p:txBody>
      </p:sp>
      <p:sp>
        <p:nvSpPr>
          <p:cNvPr id="2" name="Rectangle 1">
            <a:extLst>
              <a:ext uri="{FF2B5EF4-FFF2-40B4-BE49-F238E27FC236}">
                <a16:creationId xmlns="" xmlns:a16="http://schemas.microsoft.com/office/drawing/2014/main" id="{66F4EDA8-752F-3B42-9849-3403963CC0F8}"/>
              </a:ext>
            </a:extLst>
          </p:cNvPr>
          <p:cNvSpPr/>
          <p:nvPr/>
        </p:nvSpPr>
        <p:spPr>
          <a:xfrm>
            <a:off x="1405446" y="6452325"/>
            <a:ext cx="7572375" cy="369332"/>
          </a:xfrm>
          <a:prstGeom prst="rect">
            <a:avLst/>
          </a:prstGeom>
        </p:spPr>
        <p:txBody>
          <a:bodyPr wrap="square">
            <a:spAutoFit/>
          </a:bodyPr>
          <a:lstStyle/>
          <a:p>
            <a:pPr>
              <a:defRPr sz="1800">
                <a:solidFill>
                  <a:srgbClr val="000000"/>
                </a:solidFill>
              </a:defRPr>
            </a:pPr>
            <a:r>
              <a:rPr lang="en-GB" dirty="0">
                <a:sym typeface="Wingdings"/>
                <a:hlinkClick r:id="rId3"/>
              </a:rPr>
              <a:t>https://sunagawalab.ethz.ch/MIM_ScientificWriting/HS-2019</a:t>
            </a:r>
            <a:endParaRPr lang="en-GB" dirty="0">
              <a:sym typeface="Wingdings"/>
            </a:endParaRPr>
          </a:p>
        </p:txBody>
      </p:sp>
    </p:spTree>
    <p:extLst>
      <p:ext uri="{BB962C8B-B14F-4D97-AF65-F5344CB8AC3E}">
        <p14:creationId xmlns:p14="http://schemas.microsoft.com/office/powerpoint/2010/main" val="25126047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lgn="just">
              <a:spcAft>
                <a:spcPts val="600"/>
              </a:spcAft>
            </a:pPr>
            <a:r>
              <a:rPr lang="en-US" sz="3200" dirty="0">
                <a:ea typeface="MS Mincho" panose="02020609040205080304" pitchFamily="49" charset="-128"/>
                <a:cs typeface="Times New Roman" panose="02020603050405020304" pitchFamily="18" charset="0"/>
              </a:rPr>
              <a:t>Use the summary paragraph for </a:t>
            </a:r>
            <a:r>
              <a:rPr lang="en-US" sz="3200" i="1" dirty="0">
                <a:ea typeface="MS Mincho" panose="02020609040205080304" pitchFamily="49" charset="-128"/>
                <a:cs typeface="Times New Roman" panose="02020603050405020304" pitchFamily="18" charset="0"/>
              </a:rPr>
              <a:t>Nature</a:t>
            </a:r>
            <a:r>
              <a:rPr lang="en-US" sz="3200" dirty="0">
                <a:ea typeface="MS Mincho" panose="02020609040205080304" pitchFamily="49" charset="-128"/>
                <a:cs typeface="Times New Roman" panose="02020603050405020304" pitchFamily="18" charset="0"/>
              </a:rPr>
              <a:t> and </a:t>
            </a:r>
            <a:r>
              <a:rPr lang="en-US" sz="3200" b="1" dirty="0">
                <a:ea typeface="MS Mincho" panose="02020609040205080304" pitchFamily="49" charset="-128"/>
                <a:cs typeface="Times New Roman" panose="02020603050405020304" pitchFamily="18" charset="0"/>
              </a:rPr>
              <a:t>write full sentences</a:t>
            </a:r>
            <a:r>
              <a:rPr lang="en-US" sz="3200" dirty="0">
                <a:ea typeface="MS Mincho" panose="02020609040205080304" pitchFamily="49" charset="-128"/>
                <a:cs typeface="Times New Roman" panose="02020603050405020304" pitchFamily="18" charset="0"/>
              </a:rPr>
              <a:t> for a draft abstract of your own work</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S02xE0</a:t>
            </a:r>
            <a:r>
              <a:rPr lang="en-US" sz="3600" dirty="0"/>
              <a:t>2: writing an abstract</a:t>
            </a:r>
            <a:endParaRPr sz="3600" dirty="0"/>
          </a:p>
        </p:txBody>
      </p:sp>
    </p:spTree>
    <p:extLst>
      <p:ext uri="{BB962C8B-B14F-4D97-AF65-F5344CB8AC3E}">
        <p14:creationId xmlns:p14="http://schemas.microsoft.com/office/powerpoint/2010/main" val="24967144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S02: Take home messages</a:t>
            </a:r>
            <a:endParaRPr sz="3600" dirty="0"/>
          </a:p>
        </p:txBody>
      </p:sp>
      <p:sp>
        <p:nvSpPr>
          <p:cNvPr id="7" name="Content Placeholder 6"/>
          <p:cNvSpPr txBox="1">
            <a:spLocks noGrp="1"/>
          </p:cNvSpPr>
          <p:nvPr>
            <p:ph idx="1"/>
          </p:nvPr>
        </p:nvSpPr>
        <p:spPr>
          <a:xfrm>
            <a:off x="431800" y="1626396"/>
            <a:ext cx="11255073" cy="4355038"/>
          </a:xfrm>
          <a:prstGeom prst="rect">
            <a:avLst/>
          </a:prstGeom>
          <a:noFill/>
        </p:spPr>
        <p:txBody>
          <a:bodyPr wrap="square" rtlCol="0">
            <a:spAutoFit/>
          </a:bodyPr>
          <a:lstStyle/>
          <a:p>
            <a:pPr marL="342900" lvl="0" indent="-342900" algn="just">
              <a:spcAft>
                <a:spcPts val="600"/>
              </a:spcAft>
              <a:buFont typeface="Symbol" pitchFamily="2" charset="2"/>
              <a:buChar char=""/>
            </a:pPr>
            <a:r>
              <a:rPr lang="en-US" sz="2400" b="1" dirty="0">
                <a:solidFill>
                  <a:srgbClr val="008000"/>
                </a:solidFill>
                <a:ea typeface="MS Mincho" panose="02020609040205080304" pitchFamily="49" charset="-128"/>
                <a:cs typeface="Times New Roman" panose="02020603050405020304" pitchFamily="18" charset="0"/>
              </a:rPr>
              <a:t>Brainstorming and explaining to others, getting feedback and reviewing your ideas are powerful steps that help writing well-structured, concise abstracts directed towards a specific target audience. </a:t>
            </a:r>
            <a:endParaRPr lang="en-US" sz="2400" b="1" dirty="0">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US" sz="2400" b="1" dirty="0">
                <a:solidFill>
                  <a:srgbClr val="008000"/>
                </a:solidFill>
                <a:ea typeface="MS Mincho" panose="02020609040205080304" pitchFamily="49" charset="-128"/>
                <a:cs typeface="Times New Roman" panose="02020603050405020304" pitchFamily="18" charset="0"/>
              </a:rPr>
              <a:t>Abstract should provide answers to 4 questions: </a:t>
            </a: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Why did I start</a:t>
            </a:r>
            <a:r>
              <a:rPr lang="en-US" sz="2100" b="1" dirty="0" smtClean="0">
                <a:solidFill>
                  <a:srgbClr val="008000"/>
                </a:solidFill>
                <a:ea typeface="MS Mincho" panose="02020609040205080304" pitchFamily="49" charset="-128"/>
                <a:cs typeface="Times New Roman" panose="02020603050405020304" pitchFamily="18" charset="0"/>
              </a:rPr>
              <a:t>? -&gt; Background/Significance</a:t>
            </a:r>
            <a:endParaRPr lang="en-US" sz="2100" b="1" dirty="0">
              <a:solidFill>
                <a:srgbClr val="008000"/>
              </a:solidFill>
              <a:ea typeface="MS Mincho" panose="02020609040205080304" pitchFamily="49" charset="-128"/>
              <a:cs typeface="Times New Roman" panose="02020603050405020304" pitchFamily="18" charset="0"/>
            </a:endParaRP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What did I do</a:t>
            </a:r>
            <a:r>
              <a:rPr lang="en-US" sz="2100" b="1" dirty="0" smtClean="0">
                <a:solidFill>
                  <a:srgbClr val="008000"/>
                </a:solidFill>
                <a:ea typeface="MS Mincho" panose="02020609040205080304" pitchFamily="49" charset="-128"/>
                <a:cs typeface="Times New Roman" panose="02020603050405020304" pitchFamily="18" charset="0"/>
              </a:rPr>
              <a:t>? / How did I do it? -&gt; Material/Methods</a:t>
            </a:r>
            <a:endParaRPr lang="en-US" sz="2100" b="1" dirty="0">
              <a:solidFill>
                <a:srgbClr val="008000"/>
              </a:solidFill>
              <a:ea typeface="MS Mincho" panose="02020609040205080304" pitchFamily="49" charset="-128"/>
              <a:cs typeface="Times New Roman" panose="02020603050405020304" pitchFamily="18" charset="0"/>
            </a:endParaRP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What did I find</a:t>
            </a:r>
            <a:r>
              <a:rPr lang="en-US" sz="2100" b="1" dirty="0" smtClean="0">
                <a:solidFill>
                  <a:srgbClr val="008000"/>
                </a:solidFill>
                <a:ea typeface="MS Mincho" panose="02020609040205080304" pitchFamily="49" charset="-128"/>
                <a:cs typeface="Times New Roman" panose="02020603050405020304" pitchFamily="18" charset="0"/>
              </a:rPr>
              <a:t>? -&gt; Results</a:t>
            </a:r>
            <a:endParaRPr lang="en-US" sz="2100" b="1" dirty="0">
              <a:solidFill>
                <a:srgbClr val="008000"/>
              </a:solidFill>
              <a:ea typeface="MS Mincho" panose="02020609040205080304" pitchFamily="49" charset="-128"/>
              <a:cs typeface="Times New Roman" panose="02020603050405020304" pitchFamily="18" charset="0"/>
            </a:endParaRP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What does it mean? </a:t>
            </a:r>
            <a:r>
              <a:rPr lang="en-US" sz="2100" b="1" dirty="0" smtClean="0">
                <a:solidFill>
                  <a:srgbClr val="008000"/>
                </a:solidFill>
                <a:ea typeface="MS Mincho" panose="02020609040205080304" pitchFamily="49" charset="-128"/>
                <a:cs typeface="Times New Roman" panose="02020603050405020304" pitchFamily="18" charset="0"/>
              </a:rPr>
              <a:t>-&gt; Discussion/Conclusion</a:t>
            </a:r>
            <a:endParaRPr lang="en-US" sz="2100" b="1" dirty="0">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US" sz="2400" b="1" dirty="0">
                <a:solidFill>
                  <a:srgbClr val="008000"/>
                </a:solidFill>
                <a:ea typeface="MS Mincho" panose="02020609040205080304" pitchFamily="49" charset="-128"/>
                <a:cs typeface="Times New Roman" panose="02020603050405020304" pitchFamily="18" charset="0"/>
              </a:rPr>
              <a:t>Skeleton first, add meat, cosmetics last</a:t>
            </a:r>
            <a:endParaRPr lang="en-US" sz="2400" b="1" dirty="0">
              <a:ea typeface="MS Mincho" panose="02020609040205080304" pitchFamily="49" charset="-128"/>
              <a:cs typeface="Times New Roman" panose="02020603050405020304" pitchFamily="18" charset="0"/>
            </a:endParaRPr>
          </a:p>
          <a:p>
            <a:endParaRPr lang="en-GB" sz="2400" b="1" dirty="0">
              <a:solidFill>
                <a:srgbClr val="008000"/>
              </a:solidFill>
            </a:endParaRPr>
          </a:p>
        </p:txBody>
      </p:sp>
    </p:spTree>
    <p:extLst>
      <p:ext uri="{BB962C8B-B14F-4D97-AF65-F5344CB8AC3E}">
        <p14:creationId xmlns:p14="http://schemas.microsoft.com/office/powerpoint/2010/main" val="37951849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Guide the reader from a general/theoretical description of the topic to the very specific question or hypothesis you are aiming to investigate</a:t>
            </a:r>
          </a:p>
          <a:p>
            <a:endParaRPr lang="en-US" sz="2800" dirty="0"/>
          </a:p>
          <a:p>
            <a:pPr lvl="1"/>
            <a:r>
              <a:rPr lang="en-US" sz="2500" dirty="0"/>
              <a:t>indicate why the general research area is of importance</a:t>
            </a:r>
          </a:p>
          <a:p>
            <a:pPr lvl="1"/>
            <a:r>
              <a:rPr lang="en-US" sz="2500" dirty="0"/>
              <a:t>indicate the need to extend previous work</a:t>
            </a:r>
          </a:p>
          <a:p>
            <a:pPr lvl="1"/>
            <a:r>
              <a:rPr lang="en-US" sz="2500" dirty="0"/>
              <a:t>announce the experimental procedure and general findings</a:t>
            </a:r>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err="1"/>
              <a:t>Introduction</a:t>
            </a:r>
            <a:r>
              <a:rPr lang="de-CH" sz="3600" dirty="0"/>
              <a:t>: </a:t>
            </a:r>
            <a:r>
              <a:rPr lang="de-CH" sz="3600" dirty="0" err="1"/>
              <a:t>why</a:t>
            </a:r>
            <a:r>
              <a:rPr lang="de-CH" sz="3600" dirty="0"/>
              <a:t> </a:t>
            </a:r>
            <a:r>
              <a:rPr lang="de-CH" sz="3600" dirty="0" err="1"/>
              <a:t>did</a:t>
            </a:r>
            <a:r>
              <a:rPr lang="de-CH" sz="3600" dirty="0"/>
              <a:t> I </a:t>
            </a:r>
            <a:r>
              <a:rPr lang="de-CH" sz="3600" dirty="0" err="1"/>
              <a:t>start</a:t>
            </a:r>
            <a:r>
              <a:rPr lang="de-CH" sz="3600" dirty="0"/>
              <a:t>?</a:t>
            </a:r>
            <a:endParaRPr sz="3600" dirty="0"/>
          </a:p>
        </p:txBody>
      </p:sp>
    </p:spTree>
    <p:extLst>
      <p:ext uri="{BB962C8B-B14F-4D97-AF65-F5344CB8AC3E}">
        <p14:creationId xmlns:p14="http://schemas.microsoft.com/office/powerpoint/2010/main" val="1431528655"/>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Accurate description of materials and methods </a:t>
            </a:r>
          </a:p>
          <a:p>
            <a:r>
              <a:rPr lang="en-US" sz="2800" dirty="0"/>
              <a:t>Necessary and sufficient information for reproducing all results</a:t>
            </a:r>
          </a:p>
          <a:p>
            <a:r>
              <a:rPr lang="en-US" sz="2800" dirty="0"/>
              <a:t>Pay attention to use of units, vendor details, software version used, etc.</a:t>
            </a:r>
          </a:p>
          <a:p>
            <a:endParaRPr lang="en-US" sz="2800" dirty="0"/>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Materials </a:t>
            </a:r>
            <a:r>
              <a:rPr lang="de-CH" sz="3600" dirty="0" err="1"/>
              <a:t>and</a:t>
            </a:r>
            <a:r>
              <a:rPr lang="de-CH" sz="3600" dirty="0"/>
              <a:t> </a:t>
            </a:r>
            <a:r>
              <a:rPr lang="de-CH" sz="3600" dirty="0" err="1"/>
              <a:t>Methods</a:t>
            </a:r>
            <a:r>
              <a:rPr lang="de-CH" sz="3600" dirty="0"/>
              <a:t>: </a:t>
            </a:r>
            <a:r>
              <a:rPr lang="de-CH" sz="3600" dirty="0" err="1"/>
              <a:t>what</a:t>
            </a:r>
            <a:r>
              <a:rPr lang="de-CH" sz="3600" dirty="0"/>
              <a:t> </a:t>
            </a:r>
            <a:r>
              <a:rPr lang="de-CH" sz="3600" dirty="0" err="1"/>
              <a:t>did</a:t>
            </a:r>
            <a:r>
              <a:rPr lang="de-CH" sz="3600" dirty="0"/>
              <a:t> I do?</a:t>
            </a:r>
            <a:endParaRPr sz="3600" dirty="0"/>
          </a:p>
        </p:txBody>
      </p:sp>
    </p:spTree>
    <p:extLst>
      <p:ext uri="{BB962C8B-B14F-4D97-AF65-F5344CB8AC3E}">
        <p14:creationId xmlns:p14="http://schemas.microsoft.com/office/powerpoint/2010/main" val="724509537"/>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Section title that explains the purpose or the main question</a:t>
            </a:r>
          </a:p>
          <a:p>
            <a:pPr lvl="0"/>
            <a:r>
              <a:rPr lang="en-US" sz="2800" dirty="0"/>
              <a:t>Methods are briefly mentioned </a:t>
            </a:r>
          </a:p>
          <a:p>
            <a:pPr lvl="0"/>
            <a:r>
              <a:rPr lang="en-US" sz="2800" dirty="0"/>
              <a:t>Results are presented (figures, tables)</a:t>
            </a:r>
          </a:p>
          <a:p>
            <a:pPr lvl="0"/>
            <a:r>
              <a:rPr lang="en-US" sz="2800" dirty="0"/>
              <a:t>Simple explanation/conclusion can be mentioned</a:t>
            </a:r>
          </a:p>
          <a:p>
            <a:pPr lvl="0"/>
            <a:r>
              <a:rPr lang="en-US" sz="2800" dirty="0"/>
              <a:t>Tables/figures and individual sub-parts of figures, as well as supplementary figures, must appear in the order in which they are mentioned in the text.</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Results</a:t>
            </a:r>
            <a:r>
              <a:rPr lang="de-CH" sz="3600" dirty="0"/>
              <a:t>: </a:t>
            </a:r>
            <a:r>
              <a:rPr lang="de-CH" sz="3600" dirty="0" err="1"/>
              <a:t>what</a:t>
            </a:r>
            <a:r>
              <a:rPr lang="de-CH" sz="3600" dirty="0"/>
              <a:t> </a:t>
            </a:r>
            <a:r>
              <a:rPr lang="de-CH" sz="3600" dirty="0" err="1"/>
              <a:t>did</a:t>
            </a:r>
            <a:r>
              <a:rPr lang="de-CH" sz="3600" dirty="0"/>
              <a:t> I find?</a:t>
            </a:r>
            <a:endParaRPr sz="3600" dirty="0"/>
          </a:p>
        </p:txBody>
      </p:sp>
    </p:spTree>
    <p:extLst>
      <p:ext uri="{BB962C8B-B14F-4D97-AF65-F5344CB8AC3E}">
        <p14:creationId xmlns:p14="http://schemas.microsoft.com/office/powerpoint/2010/main" val="1237117055"/>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reference to the main purpose or hypothesis of the study</a:t>
            </a:r>
          </a:p>
          <a:p>
            <a:pPr lvl="0"/>
            <a:r>
              <a:rPr lang="en-US" sz="2800" dirty="0"/>
              <a:t>brief summary of the most important findings</a:t>
            </a:r>
          </a:p>
          <a:p>
            <a:pPr lvl="0"/>
            <a:r>
              <a:rPr lang="en-US" sz="2800" dirty="0"/>
              <a:t>discuss possible explanations for the findings and compare them to other investigations/publications</a:t>
            </a:r>
          </a:p>
          <a:p>
            <a:pPr lvl="0"/>
            <a:r>
              <a:rPr lang="en-US" sz="2800" dirty="0"/>
              <a:t>state some limitations of the study</a:t>
            </a:r>
          </a:p>
          <a:p>
            <a:pPr lvl="0"/>
            <a:r>
              <a:rPr lang="en-US" sz="2800" dirty="0"/>
              <a:t>explain potential wider implications of the study </a:t>
            </a:r>
          </a:p>
          <a:p>
            <a:pPr lvl="0"/>
            <a:r>
              <a:rPr lang="en-US" sz="2800" dirty="0"/>
              <a:t>end your report with an open question or a small statement what needs be addressed in the future</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Discussion</a:t>
            </a:r>
            <a:r>
              <a:rPr lang="de-CH" sz="3600" dirty="0"/>
              <a:t>: </a:t>
            </a:r>
            <a:r>
              <a:rPr lang="de-CH" sz="3600" dirty="0" err="1"/>
              <a:t>what</a:t>
            </a:r>
            <a:r>
              <a:rPr lang="de-CH" sz="3600" dirty="0"/>
              <a:t> </a:t>
            </a:r>
            <a:r>
              <a:rPr lang="de-CH" sz="3600" dirty="0" err="1"/>
              <a:t>does</a:t>
            </a:r>
            <a:r>
              <a:rPr lang="de-CH" sz="3600" dirty="0"/>
              <a:t> </a:t>
            </a:r>
            <a:r>
              <a:rPr lang="de-CH" sz="3600" dirty="0" err="1"/>
              <a:t>it</a:t>
            </a:r>
            <a:r>
              <a:rPr lang="de-CH" sz="3600" dirty="0"/>
              <a:t> </a:t>
            </a:r>
            <a:r>
              <a:rPr lang="de-CH" sz="3600" dirty="0" err="1"/>
              <a:t>mean</a:t>
            </a:r>
            <a:r>
              <a:rPr lang="de-CH" sz="3600" dirty="0"/>
              <a:t>?</a:t>
            </a:r>
            <a:endParaRPr sz="3600" dirty="0"/>
          </a:p>
        </p:txBody>
      </p:sp>
    </p:spTree>
    <p:extLst>
      <p:ext uri="{BB962C8B-B14F-4D97-AF65-F5344CB8AC3E}">
        <p14:creationId xmlns:p14="http://schemas.microsoft.com/office/powerpoint/2010/main" val="4194611225"/>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follow the journal format for references and citations in the text</a:t>
            </a:r>
          </a:p>
          <a:p>
            <a:pPr lvl="0"/>
            <a:r>
              <a:rPr lang="en-US" sz="2800" dirty="0" err="1"/>
              <a:t>Mendeley</a:t>
            </a:r>
            <a:r>
              <a:rPr lang="en-US" sz="2800" dirty="0"/>
              <a:t>, Endnote, </a:t>
            </a:r>
            <a:r>
              <a:rPr lang="en-US" sz="2800" dirty="0" err="1"/>
              <a:t>ReadCube</a:t>
            </a:r>
            <a:r>
              <a:rPr lang="en-US" sz="2800" dirty="0"/>
              <a:t>, etc.</a:t>
            </a:r>
          </a:p>
          <a:p>
            <a:pPr lvl="0"/>
            <a:endParaRPr lang="en-US" sz="2800" dirty="0"/>
          </a:p>
          <a:p>
            <a:pPr marL="0" lvl="0" indent="0">
              <a:buNone/>
            </a:pPr>
            <a:r>
              <a:rPr lang="en-US" sz="2800" u="sng" dirty="0"/>
              <a:t>Live manuscripts (</a:t>
            </a:r>
            <a:r>
              <a:rPr lang="en-US" sz="2800" u="sng" dirty="0" err="1"/>
              <a:t>google</a:t>
            </a:r>
            <a:r>
              <a:rPr lang="en-US" sz="2800" u="sng" dirty="0"/>
              <a:t> docs)</a:t>
            </a:r>
          </a:p>
          <a:p>
            <a:r>
              <a:rPr lang="en-US" sz="2800" dirty="0"/>
              <a:t>allows for real-time editing</a:t>
            </a:r>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References</a:t>
            </a:r>
            <a:endParaRPr sz="3600" dirty="0"/>
          </a:p>
        </p:txBody>
      </p:sp>
    </p:spTree>
    <p:extLst>
      <p:ext uri="{BB962C8B-B14F-4D97-AF65-F5344CB8AC3E}">
        <p14:creationId xmlns:p14="http://schemas.microsoft.com/office/powerpoint/2010/main" val="13048886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GB" sz="2000" u="sng" dirty="0">
                <a:sym typeface="Wingdings"/>
              </a:rPr>
              <a:t>Course material</a:t>
            </a:r>
          </a:p>
          <a:p>
            <a:pPr marL="0" indent="0">
              <a:buNone/>
              <a:defRPr sz="1800">
                <a:solidFill>
                  <a:srgbClr val="000000"/>
                </a:solidFill>
              </a:defRPr>
            </a:pPr>
            <a:r>
              <a:rPr lang="en-GB" sz="2000" dirty="0">
                <a:sym typeface="Wingdings"/>
                <a:hlinkClick r:id="rId2"/>
              </a:rPr>
              <a:t>https://sunagawalab.ethz.ch/MIM_ScientificWriting/HS-2019</a:t>
            </a:r>
            <a:endParaRPr lang="en-GB" sz="2000" dirty="0">
              <a:sym typeface="Wingdings"/>
            </a:endParaRPr>
          </a:p>
          <a:p>
            <a:pPr marL="0" indent="0">
              <a:buNone/>
              <a:defRPr sz="1800">
                <a:solidFill>
                  <a:srgbClr val="000000"/>
                </a:solidFill>
              </a:defRPr>
            </a:pPr>
            <a:endParaRPr lang="en-GB" sz="2000" dirty="0">
              <a:sym typeface="Wingdings"/>
            </a:endParaRPr>
          </a:p>
          <a:p>
            <a:pPr marL="0" indent="0">
              <a:buNone/>
              <a:defRPr sz="1800">
                <a:solidFill>
                  <a:srgbClr val="000000"/>
                </a:solidFill>
              </a:defRPr>
            </a:pPr>
            <a:endParaRPr lang="en-GB" sz="2000" dirty="0">
              <a:sym typeface="Wingdings"/>
            </a:endParaRPr>
          </a:p>
          <a:p>
            <a:pPr marL="0" indent="0">
              <a:buNone/>
              <a:defRPr sz="1800">
                <a:solidFill>
                  <a:srgbClr val="000000"/>
                </a:solidFill>
              </a:defRPr>
            </a:pPr>
            <a:endParaRPr lang="en-GB" sz="2000" dirty="0">
              <a:sym typeface="Wingdings"/>
            </a:endParaRPr>
          </a:p>
        </p:txBody>
      </p:sp>
      <p:sp>
        <p:nvSpPr>
          <p:cNvPr id="85" name="Shape 85"/>
          <p:cNvSpPr>
            <a:spLocks noGrp="1"/>
          </p:cNvSpPr>
          <p:nvPr>
            <p:ph type="title"/>
          </p:nvPr>
        </p:nvSpPr>
        <p:spPr>
          <a:prstGeom prst="rect">
            <a:avLst/>
          </a:prstGeom>
        </p:spPr>
        <p:txBody>
          <a:bodyPr/>
          <a:lstStyle/>
          <a:p>
            <a:pPr lvl="0">
              <a:defRPr sz="1800" b="0" cap="none"/>
            </a:pPr>
            <a:r>
              <a:rPr lang="en-US" sz="3600" dirty="0"/>
              <a:t>Web resource</a:t>
            </a:r>
            <a:endParaRPr sz="3600" dirty="0"/>
          </a:p>
        </p:txBody>
      </p:sp>
    </p:spTree>
    <p:extLst>
      <p:ext uri="{BB962C8B-B14F-4D97-AF65-F5344CB8AC3E}">
        <p14:creationId xmlns:p14="http://schemas.microsoft.com/office/powerpoint/2010/main" val="2583122123"/>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Learning scientific writing is similar to learning a language</a:t>
            </a:r>
          </a:p>
          <a:p>
            <a:pPr marL="0" indent="0">
              <a:buNone/>
            </a:pPr>
            <a:endParaRPr lang="en-US" sz="2800" dirty="0"/>
          </a:p>
          <a:p>
            <a:r>
              <a:rPr lang="en-US" sz="2800" dirty="0"/>
              <a:t>Concise, accurate, structured, non-redundant</a:t>
            </a:r>
          </a:p>
          <a:p>
            <a:pPr marL="271462" lvl="1" indent="0">
              <a:buNone/>
            </a:pPr>
            <a:r>
              <a:rPr lang="en-US" sz="1800" dirty="0"/>
              <a:t>Example:</a:t>
            </a:r>
            <a:r>
              <a:rPr lang="en-US" sz="1800" i="1" dirty="0"/>
              <a:t> “Due to the fact of more run-off into the water, the end result is more bacteria in the water.”</a:t>
            </a:r>
          </a:p>
          <a:p>
            <a:pPr marL="271462" lvl="1" indent="0">
              <a:buNone/>
            </a:pPr>
            <a:r>
              <a:rPr lang="en-US" sz="1800" dirty="0"/>
              <a:t>Revision:</a:t>
            </a:r>
            <a:r>
              <a:rPr lang="en-US" sz="1800" i="1" dirty="0"/>
              <a:t> “Higher levels of bacteria are caused by increased run-off.”</a:t>
            </a:r>
          </a:p>
          <a:p>
            <a:endParaRPr lang="en-US" sz="2800" dirty="0"/>
          </a:p>
          <a:p>
            <a:r>
              <a:rPr lang="en-US" sz="2800" dirty="0"/>
              <a:t>Avoid:</a:t>
            </a:r>
          </a:p>
          <a:p>
            <a:pPr lvl="1"/>
            <a:r>
              <a:rPr lang="en-US" sz="2500" dirty="0"/>
              <a:t>non-quantitative adjectives (many/lots, some, little, very)</a:t>
            </a:r>
          </a:p>
          <a:p>
            <a:pPr lvl="1"/>
            <a:r>
              <a:rPr lang="en-US" sz="2500" dirty="0"/>
              <a:t>ambiguous wording, grammar</a:t>
            </a:r>
          </a:p>
          <a:p>
            <a:pPr marL="271462" lvl="1" indent="0">
              <a:buNone/>
            </a:pPr>
            <a:r>
              <a:rPr lang="en-US" sz="1800" i="1" dirty="0"/>
              <a:t>“Using multiple-regression techniques, the animals in Experiment I </a:t>
            </a:r>
            <a:r>
              <a:rPr lang="is-IS" sz="1800" i="1" dirty="0"/>
              <a:t>…</a:t>
            </a:r>
            <a:r>
              <a:rPr lang="en-US" sz="1800" i="1" dirty="0"/>
              <a:t>”</a:t>
            </a:r>
          </a:p>
          <a:p>
            <a:pPr marL="415528" indent="-342900"/>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General </a:t>
            </a:r>
            <a:r>
              <a:rPr lang="en-GB" sz="3600" dirty="0"/>
              <a:t>considerations</a:t>
            </a:r>
          </a:p>
        </p:txBody>
      </p:sp>
    </p:spTree>
    <p:extLst>
      <p:ext uri="{BB962C8B-B14F-4D97-AF65-F5344CB8AC3E}">
        <p14:creationId xmlns:p14="http://schemas.microsoft.com/office/powerpoint/2010/main" val="24950649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i="1" dirty="0"/>
              <a:t>Fleming, in 1929, discovered penicillin after a bacterial plate he was culturing became contaminated with a spore of the fungus </a:t>
            </a:r>
            <a:r>
              <a:rPr lang="en-GB" sz="2800" i="1" dirty="0" err="1"/>
              <a:t>Penicillium</a:t>
            </a:r>
            <a:r>
              <a:rPr lang="en-GB" sz="2800" i="1" dirty="0"/>
              <a:t>.</a:t>
            </a:r>
          </a:p>
          <a:p>
            <a:endParaRPr lang="en-GB" sz="2800" b="1" i="1" dirty="0"/>
          </a:p>
          <a:p>
            <a:pPr lvl="0"/>
            <a:r>
              <a:rPr lang="en-US" sz="2800" b="1" dirty="0"/>
              <a:t>Re-order the sentence in as many ways as possible to put emphasis on different aspects.</a:t>
            </a:r>
          </a:p>
          <a:p>
            <a:endParaRPr lang="en-GB"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S03xE01: Power </a:t>
            </a:r>
            <a:r>
              <a:rPr lang="de-CH" sz="3600" dirty="0" err="1"/>
              <a:t>of</a:t>
            </a:r>
            <a:r>
              <a:rPr lang="de-CH" sz="3600" dirty="0"/>
              <a:t> </a:t>
            </a:r>
            <a:r>
              <a:rPr lang="de-CH" sz="3600" dirty="0" err="1"/>
              <a:t>position</a:t>
            </a:r>
            <a:endParaRPr sz="3600" dirty="0"/>
          </a:p>
        </p:txBody>
      </p:sp>
    </p:spTree>
    <p:extLst>
      <p:ext uri="{BB962C8B-B14F-4D97-AF65-F5344CB8AC3E}">
        <p14:creationId xmlns:p14="http://schemas.microsoft.com/office/powerpoint/2010/main" val="675666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sz="2400" b="1" dirty="0"/>
              <a:t>We start with the sentence: “</a:t>
            </a:r>
            <a:r>
              <a:rPr lang="en-GB" sz="2400" i="1" dirty="0"/>
              <a:t>Fleming, in 1929, discovered penicillin after a bacterial plate he was culturing became contaminated with a spore of the fungus Penicillium”</a:t>
            </a:r>
          </a:p>
          <a:p>
            <a:pPr lvl="0"/>
            <a:r>
              <a:rPr lang="en-GB" sz="2400" b="1" dirty="0" smtClean="0"/>
              <a:t>You </a:t>
            </a:r>
            <a:r>
              <a:rPr lang="en-GB" sz="2400" b="1" dirty="0"/>
              <a:t>will write a “paragraph” by sequentially adding a new sentence knowing only the preceding one</a:t>
            </a:r>
            <a:r>
              <a:rPr lang="en-GB" sz="2400" b="1" dirty="0" smtClean="0"/>
              <a:t>.</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20353530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400" b="1" dirty="0" smtClean="0"/>
              <a:t>Result</a:t>
            </a:r>
            <a:r>
              <a:rPr lang="en-GB" sz="2400" dirty="0" smtClean="0"/>
              <a:t>: Fleming</a:t>
            </a:r>
            <a:r>
              <a:rPr lang="en-GB" sz="2400" dirty="0"/>
              <a:t>, in 1929, discovered penicillin after a bacterial plate he was culturing became contaminated with a spore of the fungus </a:t>
            </a:r>
            <a:r>
              <a:rPr lang="en-GB" sz="2400" dirty="0" err="1"/>
              <a:t>Penicillium</a:t>
            </a:r>
            <a:r>
              <a:rPr lang="en-GB" sz="2400" dirty="0"/>
              <a:t>. </a:t>
            </a:r>
            <a:endParaRPr lang="en-US" sz="2400" dirty="0"/>
          </a:p>
          <a:p>
            <a:pPr marL="0" indent="0">
              <a:buNone/>
            </a:pPr>
            <a:endParaRPr lang="en-US" sz="2400" dirty="0"/>
          </a:p>
          <a:p>
            <a:pPr marL="0" indent="0">
              <a:buNone/>
            </a:pPr>
            <a:r>
              <a:rPr lang="en-GB" sz="2000" dirty="0" smtClean="0"/>
              <a:t>This </a:t>
            </a:r>
            <a:r>
              <a:rPr lang="en-GB" sz="2000" dirty="0"/>
              <a:t>is how antibiotics were </a:t>
            </a:r>
            <a:r>
              <a:rPr lang="en-GB" sz="2000" b="1" dirty="0"/>
              <a:t>discovered</a:t>
            </a:r>
            <a:r>
              <a:rPr lang="en-GB" sz="2000" dirty="0"/>
              <a:t> for the first time. </a:t>
            </a:r>
            <a:r>
              <a:rPr lang="en-GB" sz="2000" dirty="0" smtClean="0"/>
              <a:t>The </a:t>
            </a:r>
            <a:r>
              <a:rPr lang="en-GB" sz="2000" b="1" dirty="0"/>
              <a:t>discovery</a:t>
            </a:r>
            <a:r>
              <a:rPr lang="en-GB" sz="2000" dirty="0"/>
              <a:t> contributed to the improvement of human health. </a:t>
            </a:r>
            <a:r>
              <a:rPr lang="en-GB" sz="2000" dirty="0" smtClean="0"/>
              <a:t>However</a:t>
            </a:r>
            <a:r>
              <a:rPr lang="en-GB" sz="2000" dirty="0"/>
              <a:t>, as a new </a:t>
            </a:r>
            <a:r>
              <a:rPr lang="en-GB" sz="2000" b="1" dirty="0"/>
              <a:t>discovery</a:t>
            </a:r>
            <a:r>
              <a:rPr lang="en-GB" sz="2000" dirty="0"/>
              <a:t>, safety for humans had to be tested first. </a:t>
            </a:r>
            <a:r>
              <a:rPr lang="en-GB" sz="2000" dirty="0" smtClean="0"/>
              <a:t>To </a:t>
            </a:r>
            <a:r>
              <a:rPr lang="en-GB" sz="2000" dirty="0"/>
              <a:t>achieve this, millions of mice had to </a:t>
            </a:r>
            <a:r>
              <a:rPr lang="en-GB" sz="2000" dirty="0" smtClean="0"/>
              <a:t>be sacrificed.</a:t>
            </a:r>
            <a:endParaRPr lang="en-GB" sz="2000" dirty="0"/>
          </a:p>
          <a:p>
            <a:pPr marL="0" indent="0">
              <a:buNone/>
            </a:pPr>
            <a:r>
              <a:rPr lang="en-GB" sz="2000" dirty="0" smtClean="0">
                <a:solidFill>
                  <a:srgbClr val="008000"/>
                </a:solidFill>
                <a:sym typeface="Wingdings"/>
              </a:rPr>
              <a:t> until here, the passage is coherent as it focuses on the topic </a:t>
            </a:r>
            <a:r>
              <a:rPr lang="en-US" sz="2000" dirty="0" smtClean="0">
                <a:solidFill>
                  <a:srgbClr val="008000"/>
                </a:solidFill>
                <a:sym typeface="Wingdings"/>
              </a:rPr>
              <a:t>“discovery”</a:t>
            </a:r>
            <a:endParaRPr lang="en-US" sz="2000" dirty="0">
              <a:solidFill>
                <a:srgbClr val="008000"/>
              </a:solidFill>
            </a:endParaRPr>
          </a:p>
          <a:p>
            <a:pPr marL="0" indent="0">
              <a:buNone/>
            </a:pPr>
            <a:endParaRPr lang="en-GB" sz="2000" dirty="0" smtClean="0"/>
          </a:p>
          <a:p>
            <a:pPr marL="0" indent="0">
              <a:buNone/>
            </a:pPr>
            <a:r>
              <a:rPr lang="en-GB" sz="2000" dirty="0" smtClean="0"/>
              <a:t>Specific </a:t>
            </a:r>
            <a:r>
              <a:rPr lang="en-GB" sz="2000" dirty="0"/>
              <a:t>organs were collected and prepared for </a:t>
            </a:r>
            <a:r>
              <a:rPr lang="en-GB" sz="2000" dirty="0" err="1"/>
              <a:t>cryo</a:t>
            </a:r>
            <a:r>
              <a:rPr lang="en-GB" sz="2000" dirty="0"/>
              <a:t>-EM. Organs were fixed in </a:t>
            </a:r>
            <a:r>
              <a:rPr lang="en-GB" sz="2000" dirty="0" err="1"/>
              <a:t>EtOH</a:t>
            </a:r>
            <a:r>
              <a:rPr lang="en-GB" sz="2000" dirty="0"/>
              <a:t> and 5um sections prepared. </a:t>
            </a:r>
            <a:r>
              <a:rPr lang="en-GB" sz="2000" dirty="0" smtClean="0"/>
              <a:t>Microscopy </a:t>
            </a:r>
            <a:r>
              <a:rPr lang="en-GB" sz="2000" dirty="0"/>
              <a:t>revealed that certain cells showed overexpression of gene XY</a:t>
            </a:r>
            <a:r>
              <a:rPr lang="en-GB" sz="2000" dirty="0" smtClean="0"/>
              <a:t>.</a:t>
            </a:r>
            <a:endParaRPr lang="en-US" sz="2000" dirty="0"/>
          </a:p>
          <a:p>
            <a:pPr marL="0" lvl="0" indent="0">
              <a:buNone/>
            </a:pPr>
            <a:r>
              <a:rPr lang="en-US" sz="2000" b="1" dirty="0" smtClean="0">
                <a:solidFill>
                  <a:srgbClr val="FF0000"/>
                </a:solidFill>
                <a:sym typeface="Wingdings"/>
              </a:rPr>
              <a:t> the following sentence introduce new topics, unrelated to the previous one.</a:t>
            </a:r>
            <a:endParaRPr lang="en-GB" sz="2000" b="1" dirty="0" smtClean="0">
              <a:solidFill>
                <a:srgbClr val="FF0000"/>
              </a:solidFill>
            </a:endParaRPr>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4098838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Compare the following passages A) and B). Which one appears to be more coherent? Why?</a:t>
            </a:r>
          </a:p>
          <a:p>
            <a:endParaRPr lang="en-US" dirty="0"/>
          </a:p>
          <a:p>
            <a:pPr marL="0" indent="0">
              <a:buNone/>
            </a:pPr>
            <a:r>
              <a:rPr lang="en-US" dirty="0"/>
              <a:t>A) Consistent ideas toward the beginnings of sentences, especially in their subjects, help readers understand what a passage is generally about. A sense of coherence arises when a sequence of topics comprises a narrow set of related ideas. But the context of each sentence is lost by seemingly random shifts of topics. Unfocused paragraphs result when that happens. </a:t>
            </a:r>
          </a:p>
          <a:p>
            <a:pPr marL="0" indent="0">
              <a:buNone/>
            </a:pPr>
            <a:endParaRPr lang="en-US" dirty="0"/>
          </a:p>
          <a:p>
            <a:pPr marL="0" indent="0">
              <a:buNone/>
            </a:pPr>
            <a:r>
              <a:rPr lang="en-US" dirty="0"/>
              <a:t>B) Readers understand what a passage is generally about when they see consistent ideas toward the beginning of sentences, especially in their subjects. They feel a passage is coherent when they read a sequence of topics that focuses on a narrow set of related ideas. But when topics seem to shift randomly, readers lose the context of each sentence. When that happens, they feel they are reading paragraphs that are unfocused end even disorganized. </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9575064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S03.1: Take home messages</a:t>
            </a:r>
            <a:endParaRPr sz="3600" dirty="0"/>
          </a:p>
        </p:txBody>
      </p:sp>
      <p:sp>
        <p:nvSpPr>
          <p:cNvPr id="7" name="Content Placeholder 6"/>
          <p:cNvSpPr txBox="1">
            <a:spLocks noGrp="1"/>
          </p:cNvSpPr>
          <p:nvPr>
            <p:ph idx="1"/>
          </p:nvPr>
        </p:nvSpPr>
        <p:spPr>
          <a:xfrm>
            <a:off x="431800" y="1626396"/>
            <a:ext cx="11255073" cy="3454792"/>
          </a:xfrm>
          <a:prstGeom prst="rect">
            <a:avLst/>
          </a:prstGeom>
          <a:noFill/>
        </p:spPr>
        <p:txBody>
          <a:bodyPr wrap="square" rtlCol="0">
            <a:spAutoFit/>
          </a:bodyPr>
          <a:lstStyle/>
          <a:p>
            <a:pPr marL="342900" indent="-342900" algn="just">
              <a:spcAft>
                <a:spcPts val="600"/>
              </a:spcAft>
              <a:buFont typeface="Symbol" pitchFamily="2" charset="2"/>
              <a:buChar char=""/>
            </a:pPr>
            <a:r>
              <a:rPr lang="en-GB" sz="2400" b="1" dirty="0">
                <a:solidFill>
                  <a:srgbClr val="008000"/>
                </a:solidFill>
                <a:ea typeface="MS Mincho" panose="02020609040205080304" pitchFamily="49" charset="-128"/>
                <a:cs typeface="Times New Roman" panose="02020603050405020304" pitchFamily="18" charset="0"/>
              </a:rPr>
              <a:t>Use power of position to keep writing structured and logical to help reader follow easily.</a:t>
            </a:r>
            <a:endParaRPr lang="en-US" sz="2400" dirty="0">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GB" sz="2400" b="1" dirty="0" smtClean="0">
                <a:solidFill>
                  <a:srgbClr val="008000"/>
                </a:solidFill>
                <a:ea typeface="MS Mincho" panose="02020609040205080304" pitchFamily="49" charset="-128"/>
                <a:cs typeface="Times New Roman" panose="02020603050405020304" pitchFamily="18" charset="0"/>
              </a:rPr>
              <a:t>Sentences are cohesive if they share a topic/idea. A passage/paragraph may, however, not be coherent if it contains too many topics/ideas.</a:t>
            </a:r>
          </a:p>
          <a:p>
            <a:pPr marL="342900" lvl="0" indent="-342900" algn="just">
              <a:spcAft>
                <a:spcPts val="600"/>
              </a:spcAft>
              <a:buFont typeface="Symbol" pitchFamily="2" charset="2"/>
              <a:buChar char=""/>
            </a:pPr>
            <a:r>
              <a:rPr lang="en-GB" sz="2400" b="1" dirty="0" smtClean="0">
                <a:solidFill>
                  <a:srgbClr val="008000"/>
                </a:solidFill>
                <a:ea typeface="MS Mincho" panose="02020609040205080304" pitchFamily="49" charset="-128"/>
                <a:cs typeface="Times New Roman" panose="02020603050405020304" pitchFamily="18" charset="0"/>
              </a:rPr>
              <a:t>Each </a:t>
            </a:r>
            <a:r>
              <a:rPr lang="en-GB" sz="2400" b="1" dirty="0">
                <a:solidFill>
                  <a:srgbClr val="008000"/>
                </a:solidFill>
                <a:ea typeface="MS Mincho" panose="02020609040205080304" pitchFamily="49" charset="-128"/>
                <a:cs typeface="Times New Roman" panose="02020603050405020304" pitchFamily="18" charset="0"/>
              </a:rPr>
              <a:t>paragraph aims at communicating a specific </a:t>
            </a:r>
            <a:r>
              <a:rPr lang="en-GB" sz="2400" b="1" dirty="0" smtClean="0">
                <a:solidFill>
                  <a:srgbClr val="008000"/>
                </a:solidFill>
                <a:ea typeface="MS Mincho" panose="02020609040205080304" pitchFamily="49" charset="-128"/>
                <a:cs typeface="Times New Roman" panose="02020603050405020304" pitchFamily="18" charset="0"/>
              </a:rPr>
              <a:t>topic/idea. </a:t>
            </a:r>
            <a:r>
              <a:rPr lang="en-GB" sz="2400" b="1" dirty="0" smtClean="0">
                <a:solidFill>
                  <a:srgbClr val="008000"/>
                </a:solidFill>
                <a:ea typeface="MS Mincho" panose="02020609040205080304" pitchFamily="49" charset="-128"/>
                <a:cs typeface="Times New Roman" panose="02020603050405020304" pitchFamily="18" charset="0"/>
              </a:rPr>
              <a:t>Coherence is achieved when this topic/idea is followed throughout.</a:t>
            </a:r>
            <a:endParaRPr lang="en-GB" sz="2400" b="1" dirty="0" smtClean="0">
              <a:solidFill>
                <a:srgbClr val="008000"/>
              </a:solidFill>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US" sz="2400" b="1" dirty="0" smtClean="0">
                <a:solidFill>
                  <a:srgbClr val="008000"/>
                </a:solidFill>
                <a:ea typeface="MS Mincho" panose="02020609040205080304" pitchFamily="49" charset="-128"/>
                <a:cs typeface="Times New Roman" panose="02020603050405020304" pitchFamily="18" charset="0"/>
              </a:rPr>
              <a:t>For clarity, sentences </a:t>
            </a:r>
            <a:r>
              <a:rPr lang="en-US" sz="2400" b="1" dirty="0">
                <a:solidFill>
                  <a:srgbClr val="008000"/>
                </a:solidFill>
                <a:ea typeface="MS Mincho" panose="02020609040205080304" pitchFamily="49" charset="-128"/>
                <a:cs typeface="Times New Roman" panose="02020603050405020304" pitchFamily="18" charset="0"/>
              </a:rPr>
              <a:t>need to be </a:t>
            </a:r>
            <a:r>
              <a:rPr lang="en-US" sz="2400" b="1" dirty="0" smtClean="0">
                <a:solidFill>
                  <a:srgbClr val="008000"/>
                </a:solidFill>
                <a:ea typeface="MS Mincho" panose="02020609040205080304" pitchFamily="49" charset="-128"/>
                <a:cs typeface="Times New Roman" panose="02020603050405020304" pitchFamily="18" charset="0"/>
              </a:rPr>
              <a:t>cohesive </a:t>
            </a:r>
            <a:r>
              <a:rPr lang="en-US" sz="2400" b="1" dirty="0">
                <a:solidFill>
                  <a:srgbClr val="008000"/>
                </a:solidFill>
                <a:ea typeface="MS Mincho" panose="02020609040205080304" pitchFamily="49" charset="-128"/>
                <a:cs typeface="Times New Roman" panose="02020603050405020304" pitchFamily="18" charset="0"/>
              </a:rPr>
              <a:t>and paragraphs </a:t>
            </a:r>
            <a:r>
              <a:rPr lang="en-US" sz="2400" b="1" dirty="0" smtClean="0">
                <a:solidFill>
                  <a:srgbClr val="008000"/>
                </a:solidFill>
                <a:ea typeface="MS Mincho" panose="02020609040205080304" pitchFamily="49" charset="-128"/>
                <a:cs typeface="Times New Roman" panose="02020603050405020304" pitchFamily="18" charset="0"/>
              </a:rPr>
              <a:t>coherent.</a:t>
            </a:r>
            <a:endParaRPr lang="en-US" sz="2400" dirty="0">
              <a:ea typeface="MS Mincho" panose="02020609040205080304" pitchFamily="49" charset="-128"/>
              <a:cs typeface="Times New Roman" panose="02020603050405020304" pitchFamily="18" charset="0"/>
            </a:endParaRPr>
          </a:p>
          <a:p>
            <a:endParaRPr lang="en-GB" sz="2400" b="1" dirty="0">
              <a:solidFill>
                <a:srgbClr val="008000"/>
              </a:solidFill>
            </a:endParaRPr>
          </a:p>
        </p:txBody>
      </p:sp>
    </p:spTree>
    <p:extLst>
      <p:ext uri="{BB962C8B-B14F-4D97-AF65-F5344CB8AC3E}">
        <p14:creationId xmlns:p14="http://schemas.microsoft.com/office/powerpoint/2010/main" val="28199806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Individually, look up the figures of the same manuscript:		</a:t>
            </a:r>
            <a:r>
              <a:rPr lang="en-US" sz="2500" dirty="0">
                <a:hlinkClick r:id="rId2"/>
              </a:rPr>
              <a:t>http://www.pnas.org/content/114/36/9623.full</a:t>
            </a:r>
            <a:endParaRPr lang="en-US" sz="2500" dirty="0"/>
          </a:p>
          <a:p>
            <a:pPr lvl="0"/>
            <a:endParaRPr lang="en-US" sz="2800" dirty="0"/>
          </a:p>
          <a:p>
            <a:pPr lvl="0"/>
            <a:r>
              <a:rPr lang="en-US" sz="2800" b="1" dirty="0"/>
              <a:t>Take a look at the figures and captions and make suggestions, how they could be improved</a:t>
            </a:r>
          </a:p>
          <a:p>
            <a:pPr lvl="0"/>
            <a:endParaRPr lang="en-US" sz="2800" dirty="0"/>
          </a:p>
          <a:p>
            <a:pPr lvl="0"/>
            <a:r>
              <a:rPr lang="en-US" sz="2800" dirty="0"/>
              <a:t>Ten simple rules for better figures (paper): </a:t>
            </a:r>
            <a:r>
              <a:rPr lang="en-US" sz="2800" dirty="0">
                <a:hlinkClick r:id="rId3"/>
              </a:rPr>
              <a:t>https://journals.plos.org/ploscompbiol/article?id=10.1371/journal.pcbi.1003833</a:t>
            </a:r>
            <a:endParaRPr lang="en-US" sz="2800" dirty="0"/>
          </a:p>
          <a:p>
            <a:pPr lvl="0"/>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S03xE04: </a:t>
            </a:r>
            <a:r>
              <a:rPr lang="de-CH" sz="3600" dirty="0" err="1"/>
              <a:t>Figures</a:t>
            </a:r>
            <a:r>
              <a:rPr lang="de-CH" sz="3600" dirty="0"/>
              <a:t> </a:t>
            </a:r>
            <a:r>
              <a:rPr lang="mr-IN" sz="3600" dirty="0"/>
              <a:t>–</a:t>
            </a:r>
            <a:r>
              <a:rPr lang="de-CH" sz="3600" dirty="0"/>
              <a:t> </a:t>
            </a:r>
            <a:r>
              <a:rPr lang="de-CH" sz="3600" dirty="0" err="1"/>
              <a:t>the</a:t>
            </a:r>
            <a:r>
              <a:rPr lang="de-CH" sz="3600" dirty="0"/>
              <a:t> </a:t>
            </a:r>
            <a:r>
              <a:rPr lang="de-CH" sz="3600" dirty="0" err="1"/>
              <a:t>good</a:t>
            </a:r>
            <a:r>
              <a:rPr lang="de-CH" sz="3600" dirty="0"/>
              <a:t>, </a:t>
            </a:r>
            <a:r>
              <a:rPr lang="de-CH" sz="3600" dirty="0" err="1"/>
              <a:t>the</a:t>
            </a:r>
            <a:r>
              <a:rPr lang="de-CH" sz="3600" dirty="0"/>
              <a:t> </a:t>
            </a:r>
            <a:r>
              <a:rPr lang="de-CH" sz="3600" dirty="0" err="1"/>
              <a:t>bad</a:t>
            </a:r>
            <a:r>
              <a:rPr lang="de-CH" sz="3600" dirty="0"/>
              <a:t>, </a:t>
            </a:r>
            <a:r>
              <a:rPr lang="de-CH" sz="3600" dirty="0" err="1"/>
              <a:t>the</a:t>
            </a:r>
            <a:r>
              <a:rPr lang="de-CH" sz="3600" dirty="0"/>
              <a:t> </a:t>
            </a:r>
            <a:r>
              <a:rPr lang="de-CH" sz="3600" dirty="0" err="1"/>
              <a:t>ugly</a:t>
            </a:r>
            <a:endParaRPr sz="3600" dirty="0"/>
          </a:p>
        </p:txBody>
      </p:sp>
    </p:spTree>
    <p:extLst>
      <p:ext uri="{BB962C8B-B14F-4D97-AF65-F5344CB8AC3E}">
        <p14:creationId xmlns:p14="http://schemas.microsoft.com/office/powerpoint/2010/main" val="4195125586"/>
      </p:ext>
    </p:extLst>
  </p:cSld>
  <p:clrMapOvr>
    <a:masterClrMapping/>
  </p:clrMapOvr>
  <p:transition xmlns:p14="http://schemas.microsoft.com/office/powerpoint/2010/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Use clear and informative titles</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Tables</a:t>
            </a:r>
            <a:endParaRPr sz="3600" dirty="0"/>
          </a:p>
        </p:txBody>
      </p:sp>
      <p:pic>
        <p:nvPicPr>
          <p:cNvPr id="3" name="Picture 2"/>
          <p:cNvPicPr>
            <a:picLocks noChangeAspect="1"/>
          </p:cNvPicPr>
          <p:nvPr/>
        </p:nvPicPr>
        <p:blipFill>
          <a:blip r:embed="rId2"/>
          <a:stretch>
            <a:fillRect/>
          </a:stretch>
        </p:blipFill>
        <p:spPr>
          <a:xfrm>
            <a:off x="649654" y="2574192"/>
            <a:ext cx="4967654" cy="1896741"/>
          </a:xfrm>
          <a:prstGeom prst="rect">
            <a:avLst/>
          </a:prstGeom>
        </p:spPr>
      </p:pic>
      <p:pic>
        <p:nvPicPr>
          <p:cNvPr id="4" name="Picture 3"/>
          <p:cNvPicPr>
            <a:picLocks noChangeAspect="1"/>
          </p:cNvPicPr>
          <p:nvPr/>
        </p:nvPicPr>
        <p:blipFill>
          <a:blip r:embed="rId3"/>
          <a:stretch>
            <a:fillRect/>
          </a:stretch>
        </p:blipFill>
        <p:spPr>
          <a:xfrm>
            <a:off x="5559641" y="2569306"/>
            <a:ext cx="4766435" cy="2539210"/>
          </a:xfrm>
          <a:prstGeom prst="rect">
            <a:avLst/>
          </a:prstGeom>
        </p:spPr>
      </p:pic>
    </p:spTree>
    <p:extLst>
      <p:ext uri="{BB962C8B-B14F-4D97-AF65-F5344CB8AC3E}">
        <p14:creationId xmlns:p14="http://schemas.microsoft.com/office/powerpoint/2010/main" val="947559156"/>
      </p:ext>
    </p:extLst>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Use informative row and column titles, units, error values and sample sizes</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Tables</a:t>
            </a:r>
            <a:endParaRPr sz="3600" dirty="0"/>
          </a:p>
        </p:txBody>
      </p:sp>
      <p:pic>
        <p:nvPicPr>
          <p:cNvPr id="6" name="Picture 5"/>
          <p:cNvPicPr>
            <a:picLocks noChangeAspect="1"/>
          </p:cNvPicPr>
          <p:nvPr/>
        </p:nvPicPr>
        <p:blipFill>
          <a:blip r:embed="rId2"/>
          <a:stretch>
            <a:fillRect/>
          </a:stretch>
        </p:blipFill>
        <p:spPr>
          <a:xfrm>
            <a:off x="1576754" y="3199608"/>
            <a:ext cx="7244861" cy="3186537"/>
          </a:xfrm>
          <a:prstGeom prst="rect">
            <a:avLst/>
          </a:prstGeom>
        </p:spPr>
      </p:pic>
      <p:sp>
        <p:nvSpPr>
          <p:cNvPr id="7" name="TextBox 6"/>
          <p:cNvSpPr txBox="1"/>
          <p:nvPr/>
        </p:nvSpPr>
        <p:spPr>
          <a:xfrm>
            <a:off x="1758462" y="3048000"/>
            <a:ext cx="6702977" cy="369332"/>
          </a:xfrm>
          <a:prstGeom prst="rect">
            <a:avLst/>
          </a:prstGeom>
          <a:noFill/>
        </p:spPr>
        <p:txBody>
          <a:bodyPr wrap="none" rtlCol="0">
            <a:spAutoFit/>
          </a:bodyPr>
          <a:lstStyle/>
          <a:p>
            <a:r>
              <a:rPr lang="en-US" dirty="0"/>
              <a:t>Table 1. Exposure to salinity reduces the growth of wheat plants</a:t>
            </a:r>
          </a:p>
        </p:txBody>
      </p:sp>
    </p:spTree>
    <p:extLst>
      <p:ext uri="{BB962C8B-B14F-4D97-AF65-F5344CB8AC3E}">
        <p14:creationId xmlns:p14="http://schemas.microsoft.com/office/powerpoint/2010/main" val="1916460620"/>
      </p:ext>
    </p:extLst>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u="sng" dirty="0">
                <a:solidFill>
                  <a:srgbClr val="008000"/>
                </a:solidFill>
              </a:rPr>
              <a:t>Convey a message</a:t>
            </a:r>
            <a:r>
              <a:rPr lang="en-US" sz="2800" dirty="0">
                <a:solidFill>
                  <a:srgbClr val="008000"/>
                </a:solidFill>
              </a:rPr>
              <a:t> in </a:t>
            </a:r>
            <a:r>
              <a:rPr lang="en-US" sz="2800">
                <a:solidFill>
                  <a:srgbClr val="008000"/>
                </a:solidFill>
              </a:rPr>
              <a:t>the </a:t>
            </a:r>
            <a:r>
              <a:rPr lang="en-US" sz="2800" smtClean="0">
                <a:solidFill>
                  <a:srgbClr val="008000"/>
                </a:solidFill>
              </a:rPr>
              <a:t>title of </a:t>
            </a:r>
            <a:r>
              <a:rPr lang="en-US" sz="2800" dirty="0">
                <a:solidFill>
                  <a:srgbClr val="008000"/>
                </a:solidFill>
              </a:rPr>
              <a:t>figure captions and table headers (rather than describing the obvious)</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S03.2: Take </a:t>
            </a:r>
            <a:r>
              <a:rPr lang="de-CH" sz="3600" dirty="0" err="1"/>
              <a:t>home</a:t>
            </a:r>
            <a:r>
              <a:rPr lang="de-CH" sz="3600" dirty="0"/>
              <a:t> </a:t>
            </a:r>
            <a:r>
              <a:rPr lang="de-CH" sz="3600" dirty="0" err="1"/>
              <a:t>message</a:t>
            </a:r>
            <a:endParaRPr sz="3600" dirty="0"/>
          </a:p>
        </p:txBody>
      </p:sp>
    </p:spTree>
    <p:extLst>
      <p:ext uri="{BB962C8B-B14F-4D97-AF65-F5344CB8AC3E}">
        <p14:creationId xmlns:p14="http://schemas.microsoft.com/office/powerpoint/2010/main" val="3518051687"/>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GB" sz="2000" u="sng" dirty="0"/>
              <a:t>Collected </a:t>
            </a:r>
            <a:r>
              <a:rPr lang="en-GB" sz="2000" u="sng" dirty="0" smtClean="0"/>
              <a:t>answers</a:t>
            </a:r>
            <a:endParaRPr lang="en-GB" sz="2000" u="sng" dirty="0"/>
          </a:p>
          <a:p>
            <a:pPr marL="0" indent="0">
              <a:buNone/>
              <a:defRPr sz="1800">
                <a:solidFill>
                  <a:srgbClr val="000000"/>
                </a:solidFill>
              </a:defRPr>
            </a:pPr>
            <a:r>
              <a:rPr lang="en-GB" sz="2000" dirty="0"/>
              <a:t>Learn about differences between </a:t>
            </a:r>
            <a:r>
              <a:rPr lang="en-GB" sz="2000" b="1" dirty="0"/>
              <a:t>scientific</a:t>
            </a:r>
            <a:r>
              <a:rPr lang="en-GB" sz="2000" dirty="0"/>
              <a:t> and other types (e.g., novel) of writing</a:t>
            </a:r>
            <a:endParaRPr lang="en-GB" sz="2000" dirty="0">
              <a:sym typeface="Wingdings"/>
            </a:endParaRPr>
          </a:p>
          <a:p>
            <a:pPr marL="0" indent="0">
              <a:buNone/>
              <a:defRPr sz="1800">
                <a:solidFill>
                  <a:srgbClr val="000000"/>
                </a:solidFill>
              </a:defRPr>
            </a:pPr>
            <a:r>
              <a:rPr lang="en-GB" sz="2000" dirty="0" smtClean="0"/>
              <a:t>Structured writing (e.g., individual sections, references)</a:t>
            </a:r>
          </a:p>
          <a:p>
            <a:pPr marL="0" indent="0">
              <a:buNone/>
              <a:defRPr sz="1800">
                <a:solidFill>
                  <a:srgbClr val="000000"/>
                </a:solidFill>
              </a:defRPr>
            </a:pPr>
            <a:r>
              <a:rPr lang="en-GB" sz="2000" dirty="0" smtClean="0"/>
              <a:t>Improve on writing style, learn about rules of scientific writing</a:t>
            </a:r>
          </a:p>
          <a:p>
            <a:pPr marL="0" indent="0">
              <a:buNone/>
              <a:defRPr sz="1800">
                <a:solidFill>
                  <a:srgbClr val="000000"/>
                </a:solidFill>
              </a:defRPr>
            </a:pPr>
            <a:r>
              <a:rPr lang="en-GB" sz="2000" dirty="0" smtClean="0"/>
              <a:t>Improve clarity of writing and coherence of whole manuscript</a:t>
            </a:r>
          </a:p>
          <a:p>
            <a:pPr marL="0" indent="0">
              <a:buNone/>
              <a:defRPr sz="1800">
                <a:solidFill>
                  <a:srgbClr val="000000"/>
                </a:solidFill>
              </a:defRPr>
            </a:pPr>
            <a:r>
              <a:rPr lang="en-GB" sz="2000" dirty="0" smtClean="0"/>
              <a:t>Learn about do’s and don</a:t>
            </a:r>
            <a:r>
              <a:rPr lang="en-US" sz="2000" dirty="0" smtClean="0"/>
              <a:t>t’s in scientific writing (including Figs and Tables)</a:t>
            </a:r>
          </a:p>
          <a:p>
            <a:pPr marL="0" indent="0">
              <a:buNone/>
              <a:defRPr sz="1800">
                <a:solidFill>
                  <a:srgbClr val="000000"/>
                </a:solidFill>
              </a:defRPr>
            </a:pPr>
            <a:r>
              <a:rPr lang="en-US" sz="2000" dirty="0" smtClean="0"/>
              <a:t>Learn how to teach writing</a:t>
            </a:r>
          </a:p>
          <a:p>
            <a:pPr marL="0" indent="0">
              <a:buNone/>
              <a:defRPr sz="1800">
                <a:solidFill>
                  <a:srgbClr val="000000"/>
                </a:solidFill>
              </a:defRPr>
            </a:pPr>
            <a:r>
              <a:rPr lang="en-US" sz="2000" dirty="0" smtClean="0"/>
              <a:t>Learn how to communicate science (to diverse audience)</a:t>
            </a:r>
          </a:p>
          <a:p>
            <a:pPr marL="0" indent="0">
              <a:buNone/>
              <a:defRPr sz="1800">
                <a:solidFill>
                  <a:srgbClr val="000000"/>
                </a:solidFill>
              </a:defRPr>
            </a:pPr>
            <a:r>
              <a:rPr lang="en-US" sz="2000" dirty="0" smtClean="0"/>
              <a:t>Tools for more efficient and effective writing</a:t>
            </a:r>
          </a:p>
          <a:p>
            <a:pPr marL="0" indent="0">
              <a:buNone/>
              <a:defRPr sz="1800">
                <a:solidFill>
                  <a:srgbClr val="000000"/>
                </a:solidFill>
              </a:defRPr>
            </a:pPr>
            <a:endParaRPr lang="en-GB" sz="2000" dirty="0" smtClean="0"/>
          </a:p>
          <a:p>
            <a:pPr marL="0" indent="0">
              <a:buNone/>
              <a:defRPr sz="1800">
                <a:solidFill>
                  <a:srgbClr val="000000"/>
                </a:solidFill>
              </a:defRPr>
            </a:pPr>
            <a:endParaRPr lang="en-GB" sz="2000" dirty="0" smtClean="0"/>
          </a:p>
        </p:txBody>
      </p:sp>
      <p:sp>
        <p:nvSpPr>
          <p:cNvPr id="85" name="Shape 85"/>
          <p:cNvSpPr>
            <a:spLocks noGrp="1"/>
          </p:cNvSpPr>
          <p:nvPr>
            <p:ph type="title"/>
          </p:nvPr>
        </p:nvSpPr>
        <p:spPr>
          <a:prstGeom prst="rect">
            <a:avLst/>
          </a:prstGeom>
        </p:spPr>
        <p:txBody>
          <a:bodyPr/>
          <a:lstStyle/>
          <a:p>
            <a:pPr lvl="0">
              <a:defRPr sz="1800" b="0" cap="none"/>
            </a:pPr>
            <a:r>
              <a:rPr lang="en-US" sz="3600" dirty="0"/>
              <a:t>S01xE01: Intro: Why am I here, what do I expect</a:t>
            </a:r>
            <a:endParaRPr sz="3600" dirty="0"/>
          </a:p>
        </p:txBody>
      </p:sp>
    </p:spTree>
    <p:extLst>
      <p:ext uri="{BB962C8B-B14F-4D97-AF65-F5344CB8AC3E}">
        <p14:creationId xmlns:p14="http://schemas.microsoft.com/office/powerpoint/2010/main" val="24187283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a:t>Brainstorm factors that help you or prevent you from writing</a:t>
            </a:r>
          </a:p>
        </p:txBody>
      </p:sp>
      <p:sp>
        <p:nvSpPr>
          <p:cNvPr id="85" name="Shape 85"/>
          <p:cNvSpPr>
            <a:spLocks noGrp="1"/>
          </p:cNvSpPr>
          <p:nvPr>
            <p:ph type="title"/>
          </p:nvPr>
        </p:nvSpPr>
        <p:spPr>
          <a:prstGeom prst="rect">
            <a:avLst/>
          </a:prstGeom>
        </p:spPr>
        <p:txBody>
          <a:bodyPr/>
          <a:lstStyle/>
          <a:p>
            <a:pPr lvl="0">
              <a:defRPr sz="1800" b="0" cap="none"/>
            </a:pPr>
            <a:r>
              <a:rPr lang="de-CH" sz="3600" dirty="0"/>
              <a:t>S04xE01: </a:t>
            </a:r>
            <a:r>
              <a:rPr lang="de-CH" sz="3600" dirty="0" err="1"/>
              <a:t>Efficient</a:t>
            </a:r>
            <a:r>
              <a:rPr lang="de-CH" sz="3600" dirty="0"/>
              <a:t> </a:t>
            </a:r>
            <a:r>
              <a:rPr lang="de-CH" sz="3600" dirty="0" err="1"/>
              <a:t>writing</a:t>
            </a:r>
            <a:endParaRPr sz="3600" dirty="0"/>
          </a:p>
        </p:txBody>
      </p:sp>
    </p:spTree>
    <p:extLst>
      <p:ext uri="{BB962C8B-B14F-4D97-AF65-F5344CB8AC3E}">
        <p14:creationId xmlns:p14="http://schemas.microsoft.com/office/powerpoint/2010/main" val="2640358626"/>
      </p:ext>
    </p:extLst>
  </p:cSld>
  <p:clrMapOvr>
    <a:masterClrMapping/>
  </p:clrMapOvr>
  <p:transition xmlns:p14="http://schemas.microsoft.com/office/powerpoint/2010/mai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Time management &amp; Pareto</a:t>
            </a:r>
            <a:endParaRPr sz="3600" dirty="0"/>
          </a:p>
        </p:txBody>
      </p:sp>
      <p:sp>
        <p:nvSpPr>
          <p:cNvPr id="3" name="TextBox 2"/>
          <p:cNvSpPr txBox="1"/>
          <p:nvPr/>
        </p:nvSpPr>
        <p:spPr>
          <a:xfrm>
            <a:off x="8702367" y="6550223"/>
            <a:ext cx="3600153" cy="307777"/>
          </a:xfrm>
          <a:prstGeom prst="rect">
            <a:avLst/>
          </a:prstGeom>
          <a:noFill/>
        </p:spPr>
        <p:txBody>
          <a:bodyPr wrap="none" rtlCol="0">
            <a:spAutoFit/>
          </a:bodyPr>
          <a:lstStyle/>
          <a:p>
            <a:r>
              <a:rPr lang="en-US" sz="1400" dirty="0"/>
              <a:t>David Lindsay: A guide to scientific writing. </a:t>
            </a:r>
          </a:p>
        </p:txBody>
      </p:sp>
      <p:pic>
        <p:nvPicPr>
          <p:cNvPr id="5" name="Picture 4"/>
          <p:cNvPicPr>
            <a:picLocks noChangeAspect="1"/>
          </p:cNvPicPr>
          <p:nvPr/>
        </p:nvPicPr>
        <p:blipFill>
          <a:blip r:embed="rId2"/>
          <a:stretch>
            <a:fillRect/>
          </a:stretch>
        </p:blipFill>
        <p:spPr>
          <a:xfrm>
            <a:off x="431800" y="2049192"/>
            <a:ext cx="3751094" cy="4175130"/>
          </a:xfrm>
          <a:prstGeom prst="rect">
            <a:avLst/>
          </a:prstGeom>
        </p:spPr>
      </p:pic>
      <p:pic>
        <p:nvPicPr>
          <p:cNvPr id="6" name="Picture 5"/>
          <p:cNvPicPr>
            <a:picLocks noChangeAspect="1"/>
          </p:cNvPicPr>
          <p:nvPr/>
        </p:nvPicPr>
        <p:blipFill>
          <a:blip r:embed="rId3"/>
          <a:stretch>
            <a:fillRect/>
          </a:stretch>
        </p:blipFill>
        <p:spPr>
          <a:xfrm>
            <a:off x="4182894" y="2049192"/>
            <a:ext cx="3750659" cy="4175130"/>
          </a:xfrm>
          <a:prstGeom prst="rect">
            <a:avLst/>
          </a:prstGeom>
        </p:spPr>
      </p:pic>
      <p:pic>
        <p:nvPicPr>
          <p:cNvPr id="8" name="Picture 7"/>
          <p:cNvPicPr>
            <a:picLocks noChangeAspect="1"/>
          </p:cNvPicPr>
          <p:nvPr/>
        </p:nvPicPr>
        <p:blipFill>
          <a:blip r:embed="rId4"/>
          <a:stretch>
            <a:fillRect/>
          </a:stretch>
        </p:blipFill>
        <p:spPr>
          <a:xfrm>
            <a:off x="8281568" y="2772383"/>
            <a:ext cx="3403079" cy="3294470"/>
          </a:xfrm>
          <a:prstGeom prst="rect">
            <a:avLst/>
          </a:prstGeom>
        </p:spPr>
      </p:pic>
      <p:sp>
        <p:nvSpPr>
          <p:cNvPr id="9" name="TextBox 8"/>
          <p:cNvSpPr txBox="1"/>
          <p:nvPr/>
        </p:nvSpPr>
        <p:spPr>
          <a:xfrm>
            <a:off x="8618292" y="2210452"/>
            <a:ext cx="2648482" cy="400110"/>
          </a:xfrm>
          <a:prstGeom prst="rect">
            <a:avLst/>
          </a:prstGeom>
          <a:noFill/>
        </p:spPr>
        <p:txBody>
          <a:bodyPr wrap="none" rtlCol="0">
            <a:spAutoFit/>
          </a:bodyPr>
          <a:lstStyle/>
          <a:p>
            <a:r>
              <a:rPr lang="en-US" sz="2000" b="1" dirty="0">
                <a:solidFill>
                  <a:srgbClr val="00057F"/>
                </a:solidFill>
              </a:rPr>
              <a:t>The Pareto principle</a:t>
            </a:r>
          </a:p>
        </p:txBody>
      </p:sp>
    </p:spTree>
    <p:extLst>
      <p:ext uri="{BB962C8B-B14F-4D97-AF65-F5344CB8AC3E}">
        <p14:creationId xmlns:p14="http://schemas.microsoft.com/office/powerpoint/2010/main" val="1584951787"/>
      </p:ext>
    </p:extLst>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4000" dirty="0">
                <a:solidFill>
                  <a:srgbClr val="008000"/>
                </a:solidFill>
              </a:rPr>
              <a:t>Set goals with time lines, meet them.</a:t>
            </a:r>
          </a:p>
          <a:p>
            <a:r>
              <a:rPr lang="en-GB" sz="4000" dirty="0">
                <a:solidFill>
                  <a:srgbClr val="008000"/>
                </a:solidFill>
              </a:rPr>
              <a:t>If you do not meet them, revise accordingly.</a:t>
            </a:r>
          </a:p>
          <a:p>
            <a:r>
              <a:rPr lang="en-GB" sz="4000" dirty="0">
                <a:solidFill>
                  <a:srgbClr val="008000"/>
                </a:solidFill>
              </a:rPr>
              <a:t>Eisenhower matrix + Pareto’s principle can be helpful in managing your time.</a:t>
            </a:r>
            <a:endParaRPr lang="en-US" sz="4000" dirty="0">
              <a:solidFill>
                <a:srgbClr val="008000"/>
              </a:solidFill>
            </a:endParaRPr>
          </a:p>
        </p:txBody>
      </p:sp>
      <p:sp>
        <p:nvSpPr>
          <p:cNvPr id="85" name="Shape 85"/>
          <p:cNvSpPr>
            <a:spLocks noGrp="1"/>
          </p:cNvSpPr>
          <p:nvPr>
            <p:ph type="title"/>
          </p:nvPr>
        </p:nvSpPr>
        <p:spPr>
          <a:prstGeom prst="rect">
            <a:avLst/>
          </a:prstGeom>
        </p:spPr>
        <p:txBody>
          <a:bodyPr/>
          <a:lstStyle/>
          <a:p>
            <a:pPr lvl="0">
              <a:defRPr sz="1800" b="0" cap="none"/>
            </a:pPr>
            <a:r>
              <a:rPr lang="de-CH" sz="3600" dirty="0"/>
              <a:t>S04: Take </a:t>
            </a:r>
            <a:r>
              <a:rPr lang="de-CH" sz="3600" dirty="0" err="1"/>
              <a:t>home</a:t>
            </a:r>
            <a:r>
              <a:rPr lang="de-CH" sz="3600" dirty="0"/>
              <a:t> </a:t>
            </a:r>
            <a:r>
              <a:rPr lang="de-CH" sz="3600" dirty="0" err="1"/>
              <a:t>messages</a:t>
            </a:r>
            <a:endParaRPr sz="3600" dirty="0"/>
          </a:p>
        </p:txBody>
      </p:sp>
    </p:spTree>
    <p:extLst>
      <p:ext uri="{BB962C8B-B14F-4D97-AF65-F5344CB8AC3E}">
        <p14:creationId xmlns:p14="http://schemas.microsoft.com/office/powerpoint/2010/main" val="463902021"/>
      </p:ext>
    </p:extLst>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Try as hard as possible to read your report/manuscript as if you were an uninformed first-time reader</a:t>
            </a:r>
          </a:p>
          <a:p>
            <a:r>
              <a:rPr lang="en-US" sz="4000" dirty="0"/>
              <a:t>Have your manuscript read by an colleague / someone unfamiliar with the details of the work</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Perspective</a:t>
            </a:r>
            <a:r>
              <a:rPr lang="de-CH" sz="3600" dirty="0"/>
              <a:t> </a:t>
            </a:r>
            <a:r>
              <a:rPr lang="de-CH" sz="3600" dirty="0" err="1"/>
              <a:t>of</a:t>
            </a:r>
            <a:r>
              <a:rPr lang="de-CH" sz="3600" dirty="0"/>
              <a:t> </a:t>
            </a:r>
            <a:r>
              <a:rPr lang="de-CH" sz="3600" dirty="0" err="1"/>
              <a:t>others</a:t>
            </a:r>
            <a:endParaRPr sz="3600" dirty="0"/>
          </a:p>
        </p:txBody>
      </p:sp>
    </p:spTree>
    <p:extLst>
      <p:ext uri="{BB962C8B-B14F-4D97-AF65-F5344CB8AC3E}">
        <p14:creationId xmlns:p14="http://schemas.microsoft.com/office/powerpoint/2010/main" val="2440551095"/>
      </p:ext>
    </p:extLst>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21028"/>
            <a:ext cx="11937000" cy="4210046"/>
          </a:xfrm>
        </p:spPr>
        <p:txBody>
          <a:bodyPr/>
          <a:lstStyle/>
          <a:p>
            <a:r>
              <a:rPr lang="en-US" sz="2800" dirty="0">
                <a:solidFill>
                  <a:srgbClr val="008000"/>
                </a:solidFill>
              </a:rPr>
              <a:t>Be aware about the form and function of TAIMRD</a:t>
            </a:r>
          </a:p>
          <a:p>
            <a:r>
              <a:rPr lang="en-US" sz="2800" dirty="0">
                <a:solidFill>
                  <a:srgbClr val="008000"/>
                </a:solidFill>
              </a:rPr>
              <a:t>Divide work into chunks and set deadlines, manage your time</a:t>
            </a:r>
          </a:p>
          <a:p>
            <a:pPr lvl="1"/>
            <a:r>
              <a:rPr lang="en-US" sz="2500" dirty="0">
                <a:solidFill>
                  <a:srgbClr val="008000"/>
                </a:solidFill>
              </a:rPr>
              <a:t>Brainstorm &amp; sort; bullet points first, then write, then beautify</a:t>
            </a:r>
          </a:p>
          <a:p>
            <a:r>
              <a:rPr lang="en-US" sz="2800" dirty="0">
                <a:solidFill>
                  <a:srgbClr val="008000"/>
                </a:solidFill>
              </a:rPr>
              <a:t>Revise after your write, not while you write</a:t>
            </a:r>
          </a:p>
          <a:p>
            <a:r>
              <a:rPr lang="en-US" sz="2800" dirty="0">
                <a:solidFill>
                  <a:srgbClr val="008000"/>
                </a:solidFill>
              </a:rPr>
              <a:t>Being an active reader will make you a better writer</a:t>
            </a:r>
          </a:p>
          <a:p>
            <a:pPr lvl="1"/>
            <a:r>
              <a:rPr lang="en-US" sz="2500" dirty="0">
                <a:solidFill>
                  <a:srgbClr val="008000"/>
                </a:solidFill>
              </a:rPr>
              <a:t>Know what readers expect and fill that expectation</a:t>
            </a:r>
          </a:p>
          <a:p>
            <a:pPr lvl="1"/>
            <a:r>
              <a:rPr lang="en-US" sz="2500" dirty="0">
                <a:solidFill>
                  <a:srgbClr val="008000"/>
                </a:solidFill>
              </a:rPr>
              <a:t>Pay attention to mistakes when reading papers</a:t>
            </a:r>
          </a:p>
          <a:p>
            <a:r>
              <a:rPr lang="en-US" sz="2800" dirty="0">
                <a:solidFill>
                  <a:srgbClr val="008000"/>
                </a:solidFill>
              </a:rPr>
              <a:t>During revision, check for structural, logic and stylistic mistakes</a:t>
            </a:r>
          </a:p>
          <a:p>
            <a:pPr lvl="1"/>
            <a:r>
              <a:rPr lang="en-US" sz="2500" dirty="0">
                <a:solidFill>
                  <a:srgbClr val="008000"/>
                </a:solidFill>
              </a:rPr>
              <a:t>Check “rules”, use power of position, </a:t>
            </a:r>
            <a:r>
              <a:rPr lang="is-IS" sz="2500" dirty="0">
                <a:solidFill>
                  <a:srgbClr val="008000"/>
                </a:solidFill>
              </a:rPr>
              <a:t>…</a:t>
            </a:r>
            <a:endParaRPr lang="en-US" sz="2500" dirty="0">
              <a:solidFill>
                <a:srgbClr val="008000"/>
              </a:solidFill>
            </a:endParaRPr>
          </a:p>
          <a:p>
            <a:r>
              <a:rPr lang="en-US" sz="2800" dirty="0">
                <a:solidFill>
                  <a:srgbClr val="008000"/>
                </a:solidFill>
              </a:rPr>
              <a:t>Get feedback and revise</a:t>
            </a:r>
          </a:p>
        </p:txBody>
      </p:sp>
      <p:sp>
        <p:nvSpPr>
          <p:cNvPr id="85" name="Shape 85"/>
          <p:cNvSpPr>
            <a:spLocks noGrp="1"/>
          </p:cNvSpPr>
          <p:nvPr>
            <p:ph type="title"/>
          </p:nvPr>
        </p:nvSpPr>
        <p:spPr>
          <a:prstGeom prst="rect">
            <a:avLst/>
          </a:prstGeom>
        </p:spPr>
        <p:txBody>
          <a:bodyPr/>
          <a:lstStyle/>
          <a:p>
            <a:pPr lvl="0">
              <a:defRPr sz="1800" b="0" cap="none"/>
            </a:pPr>
            <a:r>
              <a:rPr lang="en-US" sz="4800" dirty="0"/>
              <a:t>Summary day 1</a:t>
            </a:r>
            <a:endParaRPr sz="4800" dirty="0"/>
          </a:p>
        </p:txBody>
      </p:sp>
    </p:spTree>
    <p:extLst>
      <p:ext uri="{BB962C8B-B14F-4D97-AF65-F5344CB8AC3E}">
        <p14:creationId xmlns:p14="http://schemas.microsoft.com/office/powerpoint/2010/main" val="1215277688"/>
      </p:ext>
    </p:extLst>
  </p:cSld>
  <p:clrMapOvr>
    <a:masterClrMapping/>
  </p:clrMapOvr>
  <p:transition xmlns:p14="http://schemas.microsoft.com/office/powerpoint/2010/mai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21028"/>
            <a:ext cx="11297423" cy="4210046"/>
          </a:xfrm>
        </p:spPr>
        <p:txBody>
          <a:bodyPr/>
          <a:lstStyle/>
          <a:p>
            <a:r>
              <a:rPr lang="en-GB" sz="2400" dirty="0"/>
              <a:t>S05xE01: Read abstract of </a:t>
            </a:r>
            <a:r>
              <a:rPr lang="en-GB" sz="2400" dirty="0" err="1"/>
              <a:t>Helfrich</a:t>
            </a:r>
            <a:r>
              <a:rPr lang="en-GB" sz="2400" dirty="0"/>
              <a:t> et al. 2018; highlight expressions, terminology, etc. that may be difficult to understand for a layperson. Next, read the corresponding press release and compare the language used (definitions, jargon, etc.), and identify what has been paraphrased.</a:t>
            </a:r>
          </a:p>
          <a:p>
            <a:endParaRPr lang="en-GB" sz="2400" dirty="0"/>
          </a:p>
          <a:p>
            <a:r>
              <a:rPr lang="en-GB" sz="2400" dirty="0"/>
              <a:t>S05xE02: Cover letter writing: target the editor as a reader (between layperson and field-specific expert). </a:t>
            </a:r>
            <a:r>
              <a:rPr lang="en-GB" sz="2400" b="1" dirty="0"/>
              <a:t>Draft a cover letter for the editor of the journal in which your would like to see your work published. Your aim is to convince him/her about the novelty and significance of your work and why this is interesting for the readership of the journal</a:t>
            </a:r>
            <a:r>
              <a:rPr lang="en-US" sz="2400" dirty="0"/>
              <a:t>.</a:t>
            </a:r>
          </a:p>
        </p:txBody>
      </p:sp>
      <p:sp>
        <p:nvSpPr>
          <p:cNvPr id="85" name="Shape 85"/>
          <p:cNvSpPr>
            <a:spLocks noGrp="1"/>
          </p:cNvSpPr>
          <p:nvPr>
            <p:ph type="title"/>
          </p:nvPr>
        </p:nvSpPr>
        <p:spPr>
          <a:prstGeom prst="rect">
            <a:avLst/>
          </a:prstGeom>
        </p:spPr>
        <p:txBody>
          <a:bodyPr/>
          <a:lstStyle/>
          <a:p>
            <a:pPr lvl="0">
              <a:defRPr sz="1800" b="0" cap="none"/>
            </a:pPr>
            <a:r>
              <a:rPr lang="en-US" sz="4800" dirty="0"/>
              <a:t>Targeting audience / cover letter	</a:t>
            </a:r>
            <a:endParaRPr sz="4800" dirty="0"/>
          </a:p>
        </p:txBody>
      </p:sp>
    </p:spTree>
    <p:extLst>
      <p:ext uri="{BB962C8B-B14F-4D97-AF65-F5344CB8AC3E}">
        <p14:creationId xmlns:p14="http://schemas.microsoft.com/office/powerpoint/2010/main" val="572465496"/>
      </p:ext>
    </p:extLst>
  </p:cSld>
  <p:clrMapOvr>
    <a:masterClrMapping/>
  </p:clrMapOvr>
  <p:transition xmlns:p14="http://schemas.microsoft.com/office/powerpoint/2010/mai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966445"/>
            <a:ext cx="11328400" cy="4210046"/>
          </a:xfrm>
        </p:spPr>
        <p:txBody>
          <a:bodyPr/>
          <a:lstStyle/>
          <a:p>
            <a:pPr marL="514350" indent="-514350">
              <a:buFont typeface="+mj-lt"/>
              <a:buAutoNum type="arabicPeriod"/>
            </a:pPr>
            <a:r>
              <a:rPr lang="en-US" sz="2000" dirty="0"/>
              <a:t>Cluster of nouns</a:t>
            </a:r>
          </a:p>
          <a:p>
            <a:pPr marL="514350" indent="-514350">
              <a:buFont typeface="+mj-lt"/>
              <a:buAutoNum type="arabicPeriod"/>
            </a:pPr>
            <a:r>
              <a:rPr lang="en-US" sz="2000" dirty="0"/>
              <a:t>Clusters of adjectives</a:t>
            </a:r>
          </a:p>
          <a:p>
            <a:pPr marL="514350" indent="-514350">
              <a:buFont typeface="+mj-lt"/>
              <a:buAutoNum type="arabicPeriod"/>
            </a:pPr>
            <a:r>
              <a:rPr lang="en-US" sz="2000" dirty="0"/>
              <a:t>Subordinate clauses at beginning of sentence</a:t>
            </a:r>
          </a:p>
          <a:p>
            <a:pPr marL="514350" indent="-514350">
              <a:buFont typeface="+mj-lt"/>
              <a:buAutoNum type="arabicPeriod"/>
            </a:pPr>
            <a:r>
              <a:rPr lang="en-US" sz="2000" dirty="0"/>
              <a:t>Nouns derived from verbs</a:t>
            </a:r>
          </a:p>
          <a:p>
            <a:pPr marL="514350" indent="-514350">
              <a:buFont typeface="+mj-lt"/>
              <a:buAutoNum type="arabicPeriod"/>
            </a:pPr>
            <a:r>
              <a:rPr lang="en-US" sz="2000" dirty="0"/>
              <a:t>Filler verbs / words</a:t>
            </a:r>
          </a:p>
          <a:p>
            <a:pPr marL="514350" indent="-514350">
              <a:buFont typeface="+mj-lt"/>
              <a:buAutoNum type="arabicPeriod"/>
            </a:pPr>
            <a:r>
              <a:rPr lang="en-US" sz="2000" dirty="0"/>
              <a:t>Passive vs active</a:t>
            </a:r>
          </a:p>
          <a:p>
            <a:pPr marL="514350" indent="-514350">
              <a:buFont typeface="+mj-lt"/>
              <a:buAutoNum type="arabicPeriod"/>
            </a:pPr>
            <a:r>
              <a:rPr lang="en-US" sz="2000" dirty="0"/>
              <a:t>Use of imprecise words</a:t>
            </a:r>
          </a:p>
          <a:p>
            <a:pPr marL="514350" indent="-514350">
              <a:buFont typeface="+mj-lt"/>
              <a:buAutoNum type="arabicPeriod"/>
            </a:pPr>
            <a:r>
              <a:rPr lang="en-US" sz="2000" dirty="0"/>
              <a:t>Use of compound prepositions</a:t>
            </a:r>
          </a:p>
          <a:p>
            <a:pPr marL="514350" indent="-514350">
              <a:buFont typeface="+mj-lt"/>
              <a:buAutoNum type="arabicPeriod"/>
            </a:pPr>
            <a:r>
              <a:rPr lang="en-US" sz="2000" dirty="0"/>
              <a:t>Use of multiple negatives</a:t>
            </a:r>
          </a:p>
          <a:p>
            <a:pPr marL="514350" indent="-514350">
              <a:buFont typeface="+mj-lt"/>
              <a:buAutoNum type="arabicPeriod"/>
            </a:pPr>
            <a:r>
              <a:rPr lang="en-US" sz="2000" dirty="0"/>
              <a:t>Use of unfamiliar abbreviations, symbols and references</a:t>
            </a:r>
          </a:p>
        </p:txBody>
      </p:sp>
      <p:sp>
        <p:nvSpPr>
          <p:cNvPr id="85" name="Shape 85"/>
          <p:cNvSpPr>
            <a:spLocks noGrp="1"/>
          </p:cNvSpPr>
          <p:nvPr>
            <p:ph type="title"/>
          </p:nvPr>
        </p:nvSpPr>
        <p:spPr>
          <a:prstGeom prst="rect">
            <a:avLst/>
          </a:prstGeom>
        </p:spPr>
        <p:txBody>
          <a:bodyPr/>
          <a:lstStyle/>
          <a:p>
            <a:pPr lvl="0">
              <a:defRPr sz="1800" b="0" cap="none"/>
            </a:pPr>
            <a:r>
              <a:rPr lang="en-GB" sz="3600" dirty="0"/>
              <a:t>Improve clarity: 10 examples of cumbersome writing</a:t>
            </a:r>
          </a:p>
        </p:txBody>
      </p:sp>
      <p:sp>
        <p:nvSpPr>
          <p:cNvPr id="3" name="TextBox 2"/>
          <p:cNvSpPr txBox="1"/>
          <p:nvPr/>
        </p:nvSpPr>
        <p:spPr>
          <a:xfrm>
            <a:off x="8702367" y="6550223"/>
            <a:ext cx="3600153" cy="307777"/>
          </a:xfrm>
          <a:prstGeom prst="rect">
            <a:avLst/>
          </a:prstGeom>
          <a:noFill/>
        </p:spPr>
        <p:txBody>
          <a:bodyPr wrap="none" rtlCol="0">
            <a:spAutoFit/>
          </a:bodyPr>
          <a:lstStyle/>
          <a:p>
            <a:r>
              <a:rPr lang="en-US" sz="1400" dirty="0"/>
              <a:t>David Lindsay: A guide to scientific writing. </a:t>
            </a:r>
          </a:p>
        </p:txBody>
      </p:sp>
    </p:spTree>
    <p:extLst>
      <p:ext uri="{BB962C8B-B14F-4D97-AF65-F5344CB8AC3E}">
        <p14:creationId xmlns:p14="http://schemas.microsoft.com/office/powerpoint/2010/main" val="885166113"/>
      </p:ext>
    </p:extLst>
  </p:cSld>
  <p:clrMapOvr>
    <a:masterClrMapping/>
  </p:clrMapOvr>
  <p:transition xmlns:p14="http://schemas.microsoft.com/office/powerpoint/2010/mai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21028"/>
            <a:ext cx="11937000" cy="4210046"/>
          </a:xfrm>
        </p:spPr>
        <p:txBody>
          <a:bodyPr/>
          <a:lstStyle/>
          <a:p>
            <a:r>
              <a:rPr lang="en-US" sz="2800" dirty="0"/>
              <a:t>“A guide to scientific writing”, David Lindsay (basic)</a:t>
            </a:r>
          </a:p>
          <a:p>
            <a:r>
              <a:rPr lang="en-US" sz="2800" dirty="0"/>
              <a:t>“Style”, Joseph M. Williams (advanced)</a:t>
            </a:r>
          </a:p>
          <a:p>
            <a:endParaRPr lang="en-US" sz="2800" dirty="0"/>
          </a:p>
          <a:p>
            <a:r>
              <a:rPr lang="en-US" sz="2800" u="sng" dirty="0"/>
              <a:t>Course material:</a:t>
            </a:r>
          </a:p>
          <a:p>
            <a:pPr marL="409576" lvl="3" indent="-271463">
              <a:spcBef>
                <a:spcPts val="375"/>
              </a:spcBef>
            </a:pPr>
            <a:r>
              <a:rPr lang="en-US" sz="2250" dirty="0">
                <a:hlinkClick r:id="rId2"/>
              </a:rPr>
              <a:t>http://sunagawalab.ethz.ch/MIM_ScientificWriting/HS-2018</a:t>
            </a:r>
            <a:endParaRPr lang="en-US" sz="2800" u="sng" dirty="0"/>
          </a:p>
          <a:p>
            <a:r>
              <a:rPr lang="en-US" sz="2800" u="sng" dirty="0"/>
              <a:t>Rich online resource for scientific writing:</a:t>
            </a:r>
          </a:p>
          <a:p>
            <a:pPr marL="471488" lvl="2" indent="-271463">
              <a:spcBef>
                <a:spcPts val="375"/>
              </a:spcBef>
            </a:pPr>
            <a:r>
              <a:rPr lang="en-US" sz="2400" dirty="0">
                <a:hlinkClick r:id="rId3"/>
              </a:rPr>
              <a:t>https://www.aje.com/en/arc/</a:t>
            </a:r>
            <a:endParaRPr lang="en-US" sz="2400" dirty="0"/>
          </a:p>
          <a:p>
            <a:pPr marL="471488" lvl="2" indent="-271463">
              <a:spcBef>
                <a:spcPts val="375"/>
              </a:spcBef>
            </a:pPr>
            <a:endParaRPr lang="en-US" sz="2500" dirty="0"/>
          </a:p>
          <a:p>
            <a:pPr marL="471488" lvl="2" indent="-271463">
              <a:spcBef>
                <a:spcPts val="375"/>
              </a:spcBef>
            </a:pPr>
            <a:endParaRPr lang="en-US" sz="2500" dirty="0"/>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en-US" sz="4800" dirty="0"/>
              <a:t>Resources</a:t>
            </a:r>
            <a:endParaRPr sz="4800" dirty="0"/>
          </a:p>
        </p:txBody>
      </p:sp>
    </p:spTree>
    <p:extLst>
      <p:ext uri="{BB962C8B-B14F-4D97-AF65-F5344CB8AC3E}">
        <p14:creationId xmlns:p14="http://schemas.microsoft.com/office/powerpoint/2010/main" val="2703483170"/>
      </p:ext>
    </p:extLst>
  </p:cSld>
  <p:clrMapOvr>
    <a:masterClrMapping/>
  </p:clrMapOvr>
  <p:transition xmlns:p14="http://schemas.microsoft.com/office/powerpoint/2010/mai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600" dirty="0"/>
              <a:t>Research report </a:t>
            </a:r>
            <a:r>
              <a:rPr lang="en-GB" sz="3600" b="1" dirty="0"/>
              <a:t>due on 19. September 2019 </a:t>
            </a:r>
          </a:p>
          <a:p>
            <a:r>
              <a:rPr lang="en-US" sz="3600" dirty="0"/>
              <a:t>max. 1500 words, 1 fig and/or 1 table.</a:t>
            </a:r>
          </a:p>
          <a:p>
            <a:pPr lvl="1"/>
            <a:r>
              <a:rPr lang="en-US" sz="3600" dirty="0"/>
              <a:t>TAIRD (MM if needed)</a:t>
            </a:r>
          </a:p>
          <a:p>
            <a:pPr lvl="1"/>
            <a:r>
              <a:rPr lang="en-US" sz="3600" dirty="0"/>
              <a:t> include citations, but no bibliography needed</a:t>
            </a:r>
          </a:p>
          <a:p>
            <a:r>
              <a:rPr lang="en-US" sz="3600" dirty="0"/>
              <a:t>You will receive your certificate upon receipt of report</a:t>
            </a:r>
          </a:p>
        </p:txBody>
      </p:sp>
      <p:sp>
        <p:nvSpPr>
          <p:cNvPr id="85" name="Shape 85"/>
          <p:cNvSpPr>
            <a:spLocks noGrp="1"/>
          </p:cNvSpPr>
          <p:nvPr>
            <p:ph type="title"/>
          </p:nvPr>
        </p:nvSpPr>
        <p:spPr>
          <a:prstGeom prst="rect">
            <a:avLst/>
          </a:prstGeom>
        </p:spPr>
        <p:txBody>
          <a:bodyPr/>
          <a:lstStyle/>
          <a:p>
            <a:pPr lvl="0">
              <a:defRPr sz="1800" b="0" cap="none"/>
            </a:pPr>
            <a:r>
              <a:rPr lang="de-CH" sz="4800" dirty="0" err="1"/>
              <a:t>Assignment</a:t>
            </a:r>
            <a:endParaRPr sz="4800" dirty="0"/>
          </a:p>
        </p:txBody>
      </p:sp>
    </p:spTree>
    <p:extLst>
      <p:ext uri="{BB962C8B-B14F-4D97-AF65-F5344CB8AC3E}">
        <p14:creationId xmlns:p14="http://schemas.microsoft.com/office/powerpoint/2010/main" val="2055703807"/>
      </p:ext>
    </p:extLst>
  </p:cSld>
  <p:clrMapOvr>
    <a:masterClrMapping/>
  </p:clrMapOvr>
  <p:transition xmlns:p14="http://schemas.microsoft.com/office/powerpoint/2010/mai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What was </a:t>
            </a:r>
            <a:r>
              <a:rPr lang="en-US" sz="4000"/>
              <a:t>not very useful </a:t>
            </a:r>
            <a:r>
              <a:rPr lang="en-US" sz="4000" dirty="0"/>
              <a:t>to me?</a:t>
            </a:r>
          </a:p>
          <a:p>
            <a:r>
              <a:rPr lang="en-US" sz="4000" dirty="0"/>
              <a:t>What was missing?</a:t>
            </a:r>
          </a:p>
          <a:p>
            <a:pPr marL="0" indent="0">
              <a:buNone/>
            </a:pPr>
            <a:endParaRPr lang="en-US" sz="4000" dirty="0"/>
          </a:p>
          <a:p>
            <a:r>
              <a:rPr lang="en-US" sz="4000" dirty="0"/>
              <a:t>Would you recommend this course to others?</a:t>
            </a:r>
          </a:p>
          <a:p>
            <a:endParaRPr lang="en-US" sz="4000" dirty="0"/>
          </a:p>
          <a:p>
            <a:endParaRPr lang="en-US" sz="40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Feedback</a:t>
            </a:r>
            <a:endParaRPr sz="3600" dirty="0"/>
          </a:p>
        </p:txBody>
      </p:sp>
    </p:spTree>
    <p:extLst>
      <p:ext uri="{BB962C8B-B14F-4D97-AF65-F5344CB8AC3E}">
        <p14:creationId xmlns:p14="http://schemas.microsoft.com/office/powerpoint/2010/main" val="66427526"/>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defRPr sz="1800">
                <a:solidFill>
                  <a:srgbClr val="000000"/>
                </a:solidFill>
              </a:defRPr>
            </a:pPr>
            <a:r>
              <a:rPr lang="en-GB" sz="2800" dirty="0"/>
              <a:t>In pairs, please select a journal and for the format of an </a:t>
            </a:r>
            <a:r>
              <a:rPr lang="en-GB" sz="2800" b="1" dirty="0"/>
              <a:t>original scientific article</a:t>
            </a:r>
            <a:r>
              <a:rPr lang="en-GB" sz="2800" dirty="0"/>
              <a:t>, find out about: </a:t>
            </a:r>
          </a:p>
          <a:p>
            <a:pPr lvl="1">
              <a:defRPr sz="1800">
                <a:solidFill>
                  <a:srgbClr val="000000"/>
                </a:solidFill>
              </a:defRPr>
            </a:pPr>
            <a:r>
              <a:rPr lang="en-GB" sz="2500" dirty="0"/>
              <a:t>How the manuscript should be structured (sections)?</a:t>
            </a:r>
          </a:p>
          <a:p>
            <a:pPr lvl="1">
              <a:defRPr sz="1800">
                <a:solidFill>
                  <a:srgbClr val="000000"/>
                </a:solidFill>
              </a:defRPr>
            </a:pPr>
            <a:r>
              <a:rPr lang="en-GB" sz="2500" dirty="0"/>
              <a:t>What the length limitations are (characters, words, pages)?</a:t>
            </a:r>
          </a:p>
          <a:p>
            <a:pPr lvl="1">
              <a:defRPr sz="1800">
                <a:solidFill>
                  <a:srgbClr val="000000"/>
                </a:solidFill>
              </a:defRPr>
            </a:pPr>
            <a:r>
              <a:rPr lang="en-GB" sz="2500" dirty="0"/>
              <a:t>How many display items are allowed?</a:t>
            </a:r>
          </a:p>
          <a:p>
            <a:pPr lvl="1">
              <a:defRPr sz="1800">
                <a:solidFill>
                  <a:srgbClr val="000000"/>
                </a:solidFill>
              </a:defRPr>
            </a:pPr>
            <a:r>
              <a:rPr lang="en-GB" sz="2500" dirty="0"/>
              <a:t>How many references may be used?</a:t>
            </a:r>
          </a:p>
        </p:txBody>
      </p:sp>
      <p:sp>
        <p:nvSpPr>
          <p:cNvPr id="85" name="Shape 85"/>
          <p:cNvSpPr>
            <a:spLocks noGrp="1"/>
          </p:cNvSpPr>
          <p:nvPr>
            <p:ph type="title"/>
          </p:nvPr>
        </p:nvSpPr>
        <p:spPr>
          <a:prstGeom prst="rect">
            <a:avLst/>
          </a:prstGeom>
        </p:spPr>
        <p:txBody>
          <a:bodyPr/>
          <a:lstStyle/>
          <a:p>
            <a:pPr lvl="0">
              <a:defRPr sz="1800" b="0" cap="none"/>
            </a:pPr>
            <a:r>
              <a:rPr lang="de-CH" sz="3600" dirty="0"/>
              <a:t>S01xE02</a:t>
            </a:r>
            <a:r>
              <a:rPr lang="en-US" sz="3600" dirty="0"/>
              <a:t>: IMRD format and its varieties	</a:t>
            </a:r>
            <a:endParaRPr sz="3600" dirty="0"/>
          </a:p>
        </p:txBody>
      </p:sp>
    </p:spTree>
    <p:extLst>
      <p:ext uri="{BB962C8B-B14F-4D97-AF65-F5344CB8AC3E}">
        <p14:creationId xmlns:p14="http://schemas.microsoft.com/office/powerpoint/2010/main" val="22085022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sz="half" idx="1"/>
          </p:nvPr>
        </p:nvSpPr>
        <p:spPr>
          <a:prstGeom prst="rect">
            <a:avLst/>
          </a:prstGeom>
        </p:spPr>
        <p:txBody>
          <a:bodyPr/>
          <a:lstStyle/>
          <a:p>
            <a:pPr marL="342900" indent="-342900">
              <a:buFont typeface="Wingdings" pitchFamily="2" charset="2"/>
              <a:buAutoNum type="arabicPeriod"/>
              <a:defRPr sz="1800">
                <a:solidFill>
                  <a:srgbClr val="000000"/>
                </a:solidFill>
              </a:defRPr>
            </a:pPr>
            <a:r>
              <a:rPr lang="de-CH" sz="2800" dirty="0"/>
              <a:t>Title</a:t>
            </a:r>
          </a:p>
          <a:p>
            <a:pPr marL="342900" indent="-342900">
              <a:buFont typeface="Wingdings" pitchFamily="2" charset="2"/>
              <a:buAutoNum type="arabicPeriod"/>
              <a:defRPr sz="1800">
                <a:solidFill>
                  <a:srgbClr val="000000"/>
                </a:solidFill>
              </a:defRPr>
            </a:pPr>
            <a:r>
              <a:rPr lang="de-CH" sz="2800" dirty="0"/>
              <a:t>Abstract</a:t>
            </a:r>
          </a:p>
          <a:p>
            <a:pPr marL="342900" indent="-342900">
              <a:buFont typeface="Wingdings" pitchFamily="2" charset="2"/>
              <a:buAutoNum type="arabicPeriod"/>
              <a:defRPr sz="1800">
                <a:solidFill>
                  <a:srgbClr val="000000"/>
                </a:solidFill>
              </a:defRPr>
            </a:pPr>
            <a:r>
              <a:rPr lang="de-CH" sz="2800" dirty="0" err="1"/>
              <a:t>Introduction</a:t>
            </a:r>
            <a:endParaRPr lang="de-CH" sz="2800" dirty="0"/>
          </a:p>
          <a:p>
            <a:pPr marL="342900" indent="-342900">
              <a:buFont typeface="Wingdings" pitchFamily="2" charset="2"/>
              <a:buAutoNum type="arabicPeriod"/>
              <a:defRPr sz="1800">
                <a:solidFill>
                  <a:srgbClr val="000000"/>
                </a:solidFill>
              </a:defRPr>
            </a:pPr>
            <a:r>
              <a:rPr lang="de-CH" sz="2800" dirty="0"/>
              <a:t>Materials </a:t>
            </a:r>
            <a:r>
              <a:rPr lang="de-CH" sz="2800" dirty="0" err="1"/>
              <a:t>and</a:t>
            </a:r>
            <a:r>
              <a:rPr lang="de-CH" sz="2800" dirty="0"/>
              <a:t> </a:t>
            </a:r>
            <a:r>
              <a:rPr lang="de-CH" sz="2800" dirty="0" err="1"/>
              <a:t>Methods</a:t>
            </a:r>
            <a:endParaRPr lang="de-CH" sz="2800" dirty="0"/>
          </a:p>
          <a:p>
            <a:pPr marL="342900" indent="-342900">
              <a:buFont typeface="Wingdings" pitchFamily="2" charset="2"/>
              <a:buAutoNum type="arabicPeriod"/>
              <a:defRPr sz="1800">
                <a:solidFill>
                  <a:srgbClr val="000000"/>
                </a:solidFill>
              </a:defRPr>
            </a:pPr>
            <a:r>
              <a:rPr lang="de-CH" sz="2800" dirty="0" err="1"/>
              <a:t>Results</a:t>
            </a:r>
            <a:endParaRPr lang="de-CH" sz="2800" dirty="0"/>
          </a:p>
          <a:p>
            <a:pPr marL="342900" indent="-342900">
              <a:buFont typeface="Wingdings" pitchFamily="2" charset="2"/>
              <a:buAutoNum type="arabicPeriod"/>
              <a:defRPr sz="1800">
                <a:solidFill>
                  <a:srgbClr val="000000"/>
                </a:solidFill>
              </a:defRPr>
            </a:pPr>
            <a:r>
              <a:rPr lang="de-CH" sz="2800" dirty="0" err="1"/>
              <a:t>Discussion</a:t>
            </a:r>
            <a:endParaRPr lang="de-CH" sz="2800" dirty="0"/>
          </a:p>
          <a:p>
            <a:pPr marL="342900" indent="-342900">
              <a:buFont typeface="Wingdings" pitchFamily="2" charset="2"/>
              <a:buAutoNum type="arabicPeriod"/>
              <a:defRPr sz="1800">
                <a:solidFill>
                  <a:srgbClr val="000000"/>
                </a:solidFill>
              </a:defRPr>
            </a:pPr>
            <a:r>
              <a:rPr lang="de-CH" sz="2800" dirty="0" err="1"/>
              <a:t>Conclusions</a:t>
            </a:r>
            <a:endParaRPr lang="de-CH" sz="2800" dirty="0"/>
          </a:p>
          <a:p>
            <a:pPr marL="342900" indent="-342900">
              <a:buFont typeface="Wingdings" pitchFamily="2" charset="2"/>
              <a:buAutoNum type="arabicPeriod"/>
              <a:defRPr sz="1800">
                <a:solidFill>
                  <a:srgbClr val="000000"/>
                </a:solidFill>
              </a:defRPr>
            </a:pPr>
            <a:r>
              <a:rPr lang="de-CH" sz="2800" dirty="0"/>
              <a:t>References</a:t>
            </a:r>
          </a:p>
          <a:p>
            <a:pPr marL="0" indent="0">
              <a:buNone/>
              <a:defRPr sz="1800">
                <a:solidFill>
                  <a:srgbClr val="000000"/>
                </a:solidFill>
              </a:defRPr>
            </a:pPr>
            <a:endParaRPr lang="de-CH" sz="2500" dirty="0">
              <a:solidFill>
                <a:schemeClr val="tx1"/>
              </a:solidFill>
            </a:endParaRPr>
          </a:p>
        </p:txBody>
      </p:sp>
      <p:sp>
        <p:nvSpPr>
          <p:cNvPr id="2" name="Content Placeholder 1"/>
          <p:cNvSpPr>
            <a:spLocks noGrp="1"/>
          </p:cNvSpPr>
          <p:nvPr>
            <p:ph sz="half" idx="2"/>
          </p:nvPr>
        </p:nvSpPr>
        <p:spPr/>
        <p:txBody>
          <a:bodyPr/>
          <a:lstStyle/>
          <a:p>
            <a:r>
              <a:rPr lang="en-US" sz="2800" dirty="0"/>
              <a:t>Figures</a:t>
            </a:r>
          </a:p>
          <a:p>
            <a:r>
              <a:rPr lang="en-US" sz="2800" dirty="0"/>
              <a:t>Tables</a:t>
            </a:r>
          </a:p>
          <a:p>
            <a:r>
              <a:rPr lang="en-US" sz="2800" dirty="0"/>
              <a:t>Acknowledgements</a:t>
            </a:r>
          </a:p>
          <a:p>
            <a:r>
              <a:rPr lang="en-US" sz="2800" dirty="0"/>
              <a:t>Supplementary Material</a:t>
            </a:r>
          </a:p>
          <a:p>
            <a:r>
              <a:rPr lang="en-US" sz="2800" dirty="0"/>
              <a:t>etc.</a:t>
            </a:r>
          </a:p>
          <a:p>
            <a:pPr marL="0" indent="0">
              <a:buNone/>
            </a:pPr>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en-US" sz="3600" dirty="0"/>
              <a:t>General structure of a scientific manuscript</a:t>
            </a:r>
            <a:endParaRPr sz="3600" dirty="0"/>
          </a:p>
        </p:txBody>
      </p:sp>
    </p:spTree>
    <p:extLst>
      <p:ext uri="{BB962C8B-B14F-4D97-AF65-F5344CB8AC3E}">
        <p14:creationId xmlns:p14="http://schemas.microsoft.com/office/powerpoint/2010/main" val="15206460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a:solidFill>
                  <a:srgbClr val="008000"/>
                </a:solidFill>
              </a:rPr>
              <a:t>Space</a:t>
            </a:r>
            <a:r>
              <a:rPr lang="en-US" sz="2800" dirty="0">
                <a:solidFill>
                  <a:srgbClr val="008000"/>
                </a:solidFill>
              </a:rPr>
              <a:t>, that is, </a:t>
            </a:r>
            <a:r>
              <a:rPr lang="en-GB" sz="2800" dirty="0">
                <a:solidFill>
                  <a:srgbClr val="008000"/>
                </a:solidFill>
              </a:rPr>
              <a:t>length of text, number of figures/tables, number of citations, </a:t>
            </a:r>
            <a:r>
              <a:rPr lang="en-GB" sz="2800" b="1" dirty="0">
                <a:solidFill>
                  <a:srgbClr val="008000"/>
                </a:solidFill>
              </a:rPr>
              <a:t>is limited</a:t>
            </a:r>
            <a:r>
              <a:rPr lang="en-GB" sz="2800" dirty="0">
                <a:solidFill>
                  <a:srgbClr val="008000"/>
                </a:solidFill>
              </a:rPr>
              <a:t>.</a:t>
            </a:r>
          </a:p>
          <a:p>
            <a:r>
              <a:rPr lang="en-GB" sz="2800" dirty="0">
                <a:solidFill>
                  <a:srgbClr val="008000"/>
                </a:solidFill>
              </a:rPr>
              <a:t>C</a:t>
            </a:r>
            <a:r>
              <a:rPr lang="en-US" sz="2800" dirty="0" err="1">
                <a:solidFill>
                  <a:srgbClr val="008000"/>
                </a:solidFill>
              </a:rPr>
              <a:t>lear</a:t>
            </a:r>
            <a:r>
              <a:rPr lang="en-US" sz="2800" dirty="0">
                <a:solidFill>
                  <a:srgbClr val="008000"/>
                </a:solidFill>
              </a:rPr>
              <a:t>, concise, structured writing and presentation is essential.</a:t>
            </a:r>
          </a:p>
          <a:p>
            <a:pPr marL="271462" lvl="1" indent="0">
              <a:buNone/>
            </a:pPr>
            <a:r>
              <a:rPr lang="en-US" sz="2500" b="1" dirty="0">
                <a:solidFill>
                  <a:srgbClr val="008000"/>
                </a:solidFill>
                <a:sym typeface="Wingdings"/>
              </a:rPr>
              <a:t> Make your words count!</a:t>
            </a:r>
            <a:endParaRPr lang="en-US" sz="2500" b="1" dirty="0">
              <a:solidFill>
                <a:srgbClr val="008000"/>
              </a:solidFill>
            </a:endParaRPr>
          </a:p>
          <a:p>
            <a:r>
              <a:rPr lang="en-US" sz="2800" dirty="0">
                <a:solidFill>
                  <a:srgbClr val="008000"/>
                </a:solidFill>
              </a:rPr>
              <a:t>Journal-specific instructions require planning from the very beginning.</a:t>
            </a:r>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S01: Take </a:t>
            </a:r>
            <a:r>
              <a:rPr lang="de-CH" sz="3600" dirty="0" err="1"/>
              <a:t>home</a:t>
            </a:r>
            <a:r>
              <a:rPr lang="de-CH" sz="3600" dirty="0"/>
              <a:t> </a:t>
            </a:r>
            <a:r>
              <a:rPr lang="de-CH" sz="3600" dirty="0" err="1"/>
              <a:t>messages</a:t>
            </a:r>
            <a:endParaRPr sz="3600" dirty="0"/>
          </a:p>
        </p:txBody>
      </p:sp>
    </p:spTree>
    <p:extLst>
      <p:ext uri="{BB962C8B-B14F-4D97-AF65-F5344CB8AC3E}">
        <p14:creationId xmlns:p14="http://schemas.microsoft.com/office/powerpoint/2010/main" val="22306031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699948"/>
            <a:ext cx="11328400" cy="4619927"/>
          </a:xfrm>
          <a:prstGeom prst="rect">
            <a:avLst/>
          </a:prstGeom>
        </p:spPr>
        <p:txBody>
          <a:bodyPr/>
          <a:lstStyle/>
          <a:p>
            <a:pPr>
              <a:defRPr sz="1800">
                <a:solidFill>
                  <a:srgbClr val="000000"/>
                </a:solidFill>
              </a:defRPr>
            </a:pPr>
            <a:r>
              <a:rPr lang="de-CH" sz="2800" dirty="0"/>
              <a:t>In </a:t>
            </a:r>
            <a:r>
              <a:rPr lang="de-CH" sz="2800" dirty="0" err="1"/>
              <a:t>pairs</a:t>
            </a:r>
            <a:r>
              <a:rPr lang="de-CH" sz="2800" dirty="0"/>
              <a:t>, </a:t>
            </a:r>
            <a:r>
              <a:rPr lang="de-CH" sz="2800" dirty="0" err="1"/>
              <a:t>please</a:t>
            </a:r>
            <a:r>
              <a:rPr lang="de-CH" sz="2800" dirty="0"/>
              <a:t> </a:t>
            </a:r>
            <a:r>
              <a:rPr lang="de-CH" sz="2800" dirty="0" err="1"/>
              <a:t>use</a:t>
            </a:r>
            <a:r>
              <a:rPr lang="de-CH" sz="2800" dirty="0"/>
              <a:t> </a:t>
            </a:r>
            <a:r>
              <a:rPr lang="de-CH" sz="2800" dirty="0" err="1"/>
              <a:t>the</a:t>
            </a:r>
            <a:r>
              <a:rPr lang="de-CH" sz="2800" dirty="0"/>
              <a:t> </a:t>
            </a:r>
            <a:r>
              <a:rPr lang="de-CH" sz="2800" dirty="0" err="1"/>
              <a:t>papers</a:t>
            </a:r>
            <a:r>
              <a:rPr lang="de-CH" sz="2800" dirty="0"/>
              <a:t> </a:t>
            </a:r>
            <a:r>
              <a:rPr lang="de-CH" sz="2800" dirty="0" err="1"/>
              <a:t>you</a:t>
            </a:r>
            <a:r>
              <a:rPr lang="de-CH" sz="2800" dirty="0"/>
              <a:t> </a:t>
            </a:r>
            <a:r>
              <a:rPr lang="de-CH" sz="2800" dirty="0" err="1"/>
              <a:t>chose</a:t>
            </a:r>
            <a:r>
              <a:rPr lang="de-CH" sz="2800" dirty="0"/>
              <a:t> </a:t>
            </a:r>
            <a:r>
              <a:rPr lang="de-CH" sz="2800" dirty="0" err="1"/>
              <a:t>as</a:t>
            </a:r>
            <a:r>
              <a:rPr lang="de-CH" sz="2800" dirty="0"/>
              <a:t> a </a:t>
            </a:r>
            <a:r>
              <a:rPr lang="de-CH" sz="2800" dirty="0" err="1"/>
              <a:t>good</a:t>
            </a:r>
            <a:r>
              <a:rPr lang="de-CH" sz="2800" dirty="0"/>
              <a:t> </a:t>
            </a:r>
            <a:r>
              <a:rPr lang="de-CH" sz="2800" dirty="0" err="1"/>
              <a:t>example</a:t>
            </a:r>
            <a:r>
              <a:rPr lang="de-CH" sz="2800" dirty="0"/>
              <a:t>, </a:t>
            </a:r>
            <a:r>
              <a:rPr lang="de-CH" sz="2800" dirty="0" err="1"/>
              <a:t>and</a:t>
            </a:r>
            <a:r>
              <a:rPr lang="de-CH" sz="2800" dirty="0"/>
              <a:t> </a:t>
            </a:r>
            <a:r>
              <a:rPr lang="de-CH" sz="2800" dirty="0" err="1"/>
              <a:t>discuss</a:t>
            </a:r>
            <a:r>
              <a:rPr lang="de-CH" sz="2800" dirty="0"/>
              <a:t> </a:t>
            </a:r>
            <a:r>
              <a:rPr lang="de-CH" sz="2800" dirty="0" err="1"/>
              <a:t>why</a:t>
            </a:r>
            <a:r>
              <a:rPr lang="de-CH" sz="2800" dirty="0"/>
              <a:t> </a:t>
            </a:r>
            <a:r>
              <a:rPr lang="de-CH" sz="2800" dirty="0" err="1"/>
              <a:t>you</a:t>
            </a:r>
            <a:r>
              <a:rPr lang="de-CH" sz="2800" dirty="0"/>
              <a:t> </a:t>
            </a:r>
            <a:r>
              <a:rPr lang="de-CH" sz="2800" dirty="0" err="1"/>
              <a:t>found</a:t>
            </a:r>
            <a:r>
              <a:rPr lang="de-CH" sz="2800" dirty="0"/>
              <a:t> </a:t>
            </a:r>
            <a:r>
              <a:rPr lang="de-CH" sz="2800" dirty="0" err="1"/>
              <a:t>the</a:t>
            </a:r>
            <a:r>
              <a:rPr lang="de-CH" sz="2800" dirty="0"/>
              <a:t> </a:t>
            </a:r>
            <a:r>
              <a:rPr lang="de-CH" sz="2800" dirty="0" err="1"/>
              <a:t>paper</a:t>
            </a:r>
            <a:r>
              <a:rPr lang="de-CH" sz="2800" dirty="0"/>
              <a:t> </a:t>
            </a:r>
            <a:r>
              <a:rPr lang="de-CH" sz="2800" dirty="0" err="1"/>
              <a:t>to</a:t>
            </a:r>
            <a:r>
              <a:rPr lang="de-CH" sz="2800" dirty="0"/>
              <a:t> </a:t>
            </a:r>
            <a:r>
              <a:rPr lang="de-CH" sz="2800" dirty="0" err="1"/>
              <a:t>be</a:t>
            </a:r>
            <a:r>
              <a:rPr lang="de-CH" sz="2800" dirty="0"/>
              <a:t> </a:t>
            </a:r>
            <a:r>
              <a:rPr lang="de-CH" sz="2800" dirty="0" err="1"/>
              <a:t>particularly</a:t>
            </a:r>
            <a:r>
              <a:rPr lang="de-CH" sz="2800" dirty="0"/>
              <a:t> </a:t>
            </a:r>
            <a:r>
              <a:rPr lang="de-CH" sz="2800" dirty="0" err="1"/>
              <a:t>good</a:t>
            </a:r>
            <a:r>
              <a:rPr lang="de-CH" sz="2800" dirty="0"/>
              <a:t>/</a:t>
            </a:r>
            <a:r>
              <a:rPr lang="de-CH" sz="2800" dirty="0" err="1"/>
              <a:t>motivating</a:t>
            </a:r>
            <a:r>
              <a:rPr lang="de-CH" sz="2800" dirty="0"/>
              <a:t>/</a:t>
            </a:r>
            <a:r>
              <a:rPr lang="de-CH" sz="2800" dirty="0" err="1"/>
              <a:t>inspiring</a:t>
            </a:r>
            <a:r>
              <a:rPr lang="de-CH" sz="2800" dirty="0"/>
              <a:t>. </a:t>
            </a:r>
          </a:p>
          <a:p>
            <a:pPr marL="0" indent="0">
              <a:buNone/>
              <a:defRPr sz="1800">
                <a:solidFill>
                  <a:srgbClr val="000000"/>
                </a:solidFill>
              </a:defRPr>
            </a:pPr>
            <a:r>
              <a:rPr lang="de-CH" sz="2800" b="1" dirty="0"/>
              <a:t>NOTE: do not </a:t>
            </a:r>
            <a:r>
              <a:rPr lang="de-CH" sz="2800" b="1" dirty="0" err="1"/>
              <a:t>discuss</a:t>
            </a:r>
            <a:r>
              <a:rPr lang="de-CH" sz="2800" b="1" dirty="0"/>
              <a:t> </a:t>
            </a:r>
            <a:r>
              <a:rPr lang="de-CH" sz="2800" b="1" dirty="0" err="1"/>
              <a:t>the</a:t>
            </a:r>
            <a:r>
              <a:rPr lang="de-CH" sz="2800" b="1" dirty="0"/>
              <a:t> </a:t>
            </a:r>
            <a:r>
              <a:rPr lang="de-CH" sz="2800" b="1" dirty="0" err="1"/>
              <a:t>scientific</a:t>
            </a:r>
            <a:r>
              <a:rPr lang="de-CH" sz="2800" b="1" dirty="0"/>
              <a:t> </a:t>
            </a:r>
            <a:r>
              <a:rPr lang="de-CH" sz="2800" b="1" dirty="0" err="1"/>
              <a:t>content</a:t>
            </a:r>
            <a:r>
              <a:rPr lang="de-CH" sz="2800" b="1" dirty="0"/>
              <a:t>, but </a:t>
            </a:r>
            <a:r>
              <a:rPr lang="de-CH" sz="2800" b="1" dirty="0" err="1"/>
              <a:t>rather</a:t>
            </a:r>
            <a:r>
              <a:rPr lang="de-CH" sz="2800" b="1" dirty="0"/>
              <a:t>:</a:t>
            </a:r>
          </a:p>
          <a:p>
            <a:pPr lvl="1">
              <a:defRPr sz="1800">
                <a:solidFill>
                  <a:srgbClr val="000000"/>
                </a:solidFill>
              </a:defRPr>
            </a:pPr>
            <a:r>
              <a:rPr lang="de-CH" sz="2500" b="1" dirty="0" err="1"/>
              <a:t>how</a:t>
            </a:r>
            <a:r>
              <a:rPr lang="de-CH" sz="2500" b="1" dirty="0"/>
              <a:t> </a:t>
            </a:r>
            <a:r>
              <a:rPr lang="de-CH" sz="2500" b="1" dirty="0" err="1"/>
              <a:t>did</a:t>
            </a:r>
            <a:r>
              <a:rPr lang="de-CH" sz="2500" b="1" dirty="0"/>
              <a:t> </a:t>
            </a:r>
            <a:r>
              <a:rPr lang="de-CH" sz="2500" b="1" dirty="0" err="1"/>
              <a:t>you</a:t>
            </a:r>
            <a:r>
              <a:rPr lang="de-CH" sz="2500" b="1" dirty="0"/>
              <a:t> find </a:t>
            </a:r>
            <a:r>
              <a:rPr lang="de-CH" sz="2500" b="1" dirty="0" err="1"/>
              <a:t>it</a:t>
            </a:r>
            <a:r>
              <a:rPr lang="de-CH" sz="2500" b="1" dirty="0"/>
              <a:t>?, </a:t>
            </a:r>
            <a:r>
              <a:rPr lang="de-CH" sz="2500" b="1" dirty="0" err="1"/>
              <a:t>how</a:t>
            </a:r>
            <a:r>
              <a:rPr lang="de-CH" sz="2500" b="1" dirty="0"/>
              <a:t> </a:t>
            </a:r>
            <a:r>
              <a:rPr lang="de-CH" sz="2500" b="1" dirty="0" err="1"/>
              <a:t>did</a:t>
            </a:r>
            <a:r>
              <a:rPr lang="de-CH" sz="2500" b="1" dirty="0"/>
              <a:t> find out </a:t>
            </a:r>
            <a:r>
              <a:rPr lang="de-CH" sz="2500" b="1" dirty="0" err="1"/>
              <a:t>what</a:t>
            </a:r>
            <a:r>
              <a:rPr lang="de-CH" sz="2500" b="1" dirty="0"/>
              <a:t> </a:t>
            </a:r>
            <a:r>
              <a:rPr lang="de-CH" sz="2500" b="1" dirty="0" err="1"/>
              <a:t>it</a:t>
            </a:r>
            <a:r>
              <a:rPr lang="de-CH" sz="2500" b="1" dirty="0"/>
              <a:t> </a:t>
            </a:r>
            <a:r>
              <a:rPr lang="de-CH" sz="2500" b="1" dirty="0" err="1"/>
              <a:t>is</a:t>
            </a:r>
            <a:r>
              <a:rPr lang="de-CH" sz="2500" b="1" dirty="0"/>
              <a:t> </a:t>
            </a:r>
            <a:r>
              <a:rPr lang="de-CH" sz="2500" b="1" dirty="0" err="1"/>
              <a:t>about</a:t>
            </a:r>
            <a:r>
              <a:rPr lang="de-CH" sz="2500" b="1" dirty="0"/>
              <a:t>?, </a:t>
            </a:r>
            <a:r>
              <a:rPr lang="de-CH" sz="2500" b="1" dirty="0" err="1"/>
              <a:t>what</a:t>
            </a:r>
            <a:r>
              <a:rPr lang="de-CH" sz="2500" b="1" dirty="0"/>
              <a:t> </a:t>
            </a:r>
            <a:r>
              <a:rPr lang="de-CH" sz="2500" b="1" dirty="0" err="1"/>
              <a:t>caught</a:t>
            </a:r>
            <a:r>
              <a:rPr lang="de-CH" sz="2500" b="1" dirty="0"/>
              <a:t> </a:t>
            </a:r>
            <a:r>
              <a:rPr lang="de-CH" sz="2500" b="1" dirty="0" err="1"/>
              <a:t>your</a:t>
            </a:r>
            <a:r>
              <a:rPr lang="de-CH" sz="2500" b="1" dirty="0"/>
              <a:t> </a:t>
            </a:r>
            <a:r>
              <a:rPr lang="de-CH" sz="2500" b="1" dirty="0" err="1"/>
              <a:t>attention</a:t>
            </a:r>
            <a:r>
              <a:rPr lang="de-CH" sz="2500" b="1" dirty="0"/>
              <a:t> </a:t>
            </a:r>
            <a:r>
              <a:rPr lang="de-CH" sz="2500" b="1" dirty="0" err="1"/>
              <a:t>when</a:t>
            </a:r>
            <a:r>
              <a:rPr lang="de-CH" sz="2500" b="1" dirty="0"/>
              <a:t> </a:t>
            </a:r>
            <a:r>
              <a:rPr lang="de-CH" sz="2500" b="1" dirty="0" err="1"/>
              <a:t>reading</a:t>
            </a:r>
            <a:r>
              <a:rPr lang="de-CH" sz="2500" b="1" dirty="0"/>
              <a:t> </a:t>
            </a:r>
            <a:r>
              <a:rPr lang="de-CH" sz="2500" b="1" dirty="0" err="1"/>
              <a:t>it</a:t>
            </a:r>
            <a:r>
              <a:rPr lang="de-CH" sz="2500" b="1" dirty="0"/>
              <a:t>?, </a:t>
            </a:r>
            <a:r>
              <a:rPr lang="de-CH" sz="2500" b="1" dirty="0" err="1"/>
              <a:t>where</a:t>
            </a:r>
            <a:r>
              <a:rPr lang="de-CH" sz="2500" b="1" dirty="0"/>
              <a:t> do </a:t>
            </a:r>
            <a:r>
              <a:rPr lang="de-CH" sz="2500" b="1" dirty="0" err="1"/>
              <a:t>you</a:t>
            </a:r>
            <a:r>
              <a:rPr lang="de-CH" sz="2500" b="1" dirty="0"/>
              <a:t> find </a:t>
            </a:r>
            <a:r>
              <a:rPr lang="de-CH" sz="2500" b="1" dirty="0" err="1"/>
              <a:t>the</a:t>
            </a:r>
            <a:r>
              <a:rPr lang="de-CH" sz="2500" b="1" dirty="0"/>
              <a:t> </a:t>
            </a:r>
            <a:r>
              <a:rPr lang="de-CH" sz="2500" b="1" dirty="0" err="1"/>
              <a:t>key</a:t>
            </a:r>
            <a:r>
              <a:rPr lang="de-CH" sz="2500" b="1" dirty="0"/>
              <a:t> </a:t>
            </a:r>
            <a:r>
              <a:rPr lang="de-CH" sz="2500" b="1" dirty="0" err="1"/>
              <a:t>messages</a:t>
            </a:r>
            <a:r>
              <a:rPr lang="de-CH" sz="2500" b="1" dirty="0"/>
              <a:t>? </a:t>
            </a:r>
          </a:p>
          <a:p>
            <a:pPr>
              <a:defRPr sz="1800">
                <a:solidFill>
                  <a:srgbClr val="000000"/>
                </a:solidFill>
              </a:defRPr>
            </a:pPr>
            <a:r>
              <a:rPr lang="de-CH" sz="3400" dirty="0" err="1"/>
              <a:t>Please</a:t>
            </a:r>
            <a:r>
              <a:rPr lang="de-CH" sz="3400" dirty="0"/>
              <a:t> </a:t>
            </a:r>
            <a:r>
              <a:rPr lang="de-CH" sz="3400" dirty="0" err="1"/>
              <a:t>discuss</a:t>
            </a:r>
            <a:r>
              <a:rPr lang="de-CH" sz="3400" dirty="0"/>
              <a:t> </a:t>
            </a:r>
            <a:r>
              <a:rPr lang="de-CH" sz="3400" dirty="0" err="1"/>
              <a:t>and</a:t>
            </a:r>
            <a:r>
              <a:rPr lang="de-CH" sz="3400" dirty="0"/>
              <a:t> </a:t>
            </a:r>
            <a:r>
              <a:rPr lang="de-CH" sz="3400" dirty="0" err="1"/>
              <a:t>write</a:t>
            </a:r>
            <a:r>
              <a:rPr lang="de-CH" sz="3400" dirty="0"/>
              <a:t> down </a:t>
            </a:r>
            <a:r>
              <a:rPr lang="de-CH" sz="3400" dirty="0" err="1"/>
              <a:t>the</a:t>
            </a:r>
            <a:r>
              <a:rPr lang="de-CH" sz="3400" dirty="0"/>
              <a:t> </a:t>
            </a:r>
            <a:r>
              <a:rPr lang="de-CH" sz="3400" dirty="0" err="1"/>
              <a:t>points</a:t>
            </a:r>
            <a:r>
              <a:rPr lang="de-CH" sz="3400" dirty="0"/>
              <a:t> </a:t>
            </a:r>
            <a:r>
              <a:rPr lang="de-CH" sz="3400" dirty="0" err="1"/>
              <a:t>you</a:t>
            </a:r>
            <a:r>
              <a:rPr lang="de-CH" sz="3400" dirty="0"/>
              <a:t> find.</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S02xE01</a:t>
            </a:r>
            <a:r>
              <a:rPr lang="en-US" sz="3600" dirty="0"/>
              <a:t>: reading scientific papers</a:t>
            </a:r>
            <a:endParaRPr sz="3600" dirty="0"/>
          </a:p>
        </p:txBody>
      </p:sp>
    </p:spTree>
    <p:extLst>
      <p:ext uri="{BB962C8B-B14F-4D97-AF65-F5344CB8AC3E}">
        <p14:creationId xmlns:p14="http://schemas.microsoft.com/office/powerpoint/2010/main" val="13138256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defRPr sz="1800">
                <a:solidFill>
                  <a:srgbClr val="000000"/>
                </a:solidFill>
              </a:defRPr>
            </a:pPr>
            <a:r>
              <a:rPr lang="en-GB" sz="3100" dirty="0"/>
              <a:t>Individually, select a journal and check out its table of content</a:t>
            </a:r>
          </a:p>
          <a:p>
            <a:pPr>
              <a:defRPr sz="1800">
                <a:solidFill>
                  <a:srgbClr val="000000"/>
                </a:solidFill>
              </a:defRPr>
            </a:pPr>
            <a:r>
              <a:rPr lang="en-GB" sz="3100" dirty="0"/>
              <a:t>Rate the titles based on your feeling whether they are good or bad</a:t>
            </a:r>
          </a:p>
          <a:p>
            <a:pPr>
              <a:defRPr sz="1800">
                <a:solidFill>
                  <a:srgbClr val="000000"/>
                </a:solidFill>
              </a:defRPr>
            </a:pPr>
            <a:r>
              <a:rPr lang="en-GB" sz="3100" b="1" dirty="0"/>
              <a:t>Select one good and one bad example</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S03xE01</a:t>
            </a:r>
            <a:r>
              <a:rPr lang="en-US" sz="3600" dirty="0"/>
              <a:t>: Titles </a:t>
            </a:r>
            <a:r>
              <a:rPr lang="mr-IN" sz="3600" dirty="0"/>
              <a:t>–</a:t>
            </a:r>
            <a:r>
              <a:rPr lang="en-US" sz="3600" dirty="0"/>
              <a:t> the good, the bad, the ugly</a:t>
            </a:r>
            <a:endParaRPr sz="3600" dirty="0"/>
          </a:p>
        </p:txBody>
      </p:sp>
    </p:spTree>
    <p:extLst>
      <p:ext uri="{BB962C8B-B14F-4D97-AF65-F5344CB8AC3E}">
        <p14:creationId xmlns:p14="http://schemas.microsoft.com/office/powerpoint/2010/main" val="11589185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1800" y="1218966"/>
            <a:ext cx="5472000" cy="4213225"/>
          </a:xfrm>
        </p:spPr>
        <p:txBody>
          <a:bodyPr/>
          <a:lstStyle/>
          <a:p>
            <a:pPr marL="0" indent="0">
              <a:buNone/>
            </a:pPr>
            <a:r>
              <a:rPr lang="en-US" b="1" dirty="0" smtClean="0"/>
              <a:t>Good examples</a:t>
            </a:r>
          </a:p>
          <a:p>
            <a:r>
              <a:rPr lang="en-US" dirty="0" smtClean="0"/>
              <a:t>TCR sequencing </a:t>
            </a:r>
            <a:r>
              <a:rPr lang="en-US" u="sng" dirty="0" smtClean="0"/>
              <a:t>reveals</a:t>
            </a:r>
            <a:r>
              <a:rPr lang="en-US" dirty="0" smtClean="0"/>
              <a:t> the distinct development of fetal and adult human v-gamma9 v-delta2 T-cells</a:t>
            </a:r>
          </a:p>
          <a:p>
            <a:pPr lvl="1"/>
            <a:r>
              <a:rPr lang="en-US" dirty="0">
                <a:solidFill>
                  <a:srgbClr val="008000"/>
                </a:solidFill>
              </a:rPr>
              <a:t>c</a:t>
            </a:r>
            <a:r>
              <a:rPr lang="en-US" dirty="0" smtClean="0">
                <a:solidFill>
                  <a:srgbClr val="008000"/>
                </a:solidFill>
              </a:rPr>
              <a:t>onclusion of the work in one sentence</a:t>
            </a:r>
          </a:p>
          <a:p>
            <a:r>
              <a:rPr lang="en-US" dirty="0" err="1" smtClean="0"/>
              <a:t>Mechano</a:t>
            </a:r>
            <a:r>
              <a:rPr lang="en-US" dirty="0" smtClean="0"/>
              <a:t>-sensation of cyclical force by piezo1 </a:t>
            </a:r>
            <a:r>
              <a:rPr lang="en-US" u="sng" dirty="0" smtClean="0"/>
              <a:t>is essential </a:t>
            </a:r>
            <a:r>
              <a:rPr lang="en-US" dirty="0" smtClean="0"/>
              <a:t>for innate immunity</a:t>
            </a:r>
          </a:p>
          <a:p>
            <a:pPr lvl="1"/>
            <a:r>
              <a:rPr lang="en-US" dirty="0">
                <a:solidFill>
                  <a:srgbClr val="008000"/>
                </a:solidFill>
              </a:rPr>
              <a:t>m</a:t>
            </a:r>
            <a:r>
              <a:rPr lang="en-US" dirty="0" smtClean="0">
                <a:solidFill>
                  <a:srgbClr val="008000"/>
                </a:solidFill>
              </a:rPr>
              <a:t>echanism explained in one sentence</a:t>
            </a:r>
          </a:p>
          <a:p>
            <a:r>
              <a:rPr lang="en-US" dirty="0" smtClean="0"/>
              <a:t>Engineered root bacteria </a:t>
            </a:r>
            <a:r>
              <a:rPr lang="en-US" u="sng" dirty="0" smtClean="0"/>
              <a:t>release</a:t>
            </a:r>
            <a:r>
              <a:rPr lang="en-US" dirty="0" smtClean="0"/>
              <a:t> plant-available phosphate from </a:t>
            </a:r>
            <a:r>
              <a:rPr lang="en-US" dirty="0" err="1" smtClean="0"/>
              <a:t>phytate</a:t>
            </a:r>
            <a:endParaRPr lang="en-US" dirty="0" smtClean="0"/>
          </a:p>
          <a:p>
            <a:pPr lvl="1"/>
            <a:r>
              <a:rPr lang="en-US" dirty="0">
                <a:solidFill>
                  <a:srgbClr val="008000"/>
                </a:solidFill>
              </a:rPr>
              <a:t>e</a:t>
            </a:r>
            <a:r>
              <a:rPr lang="en-US" dirty="0" smtClean="0">
                <a:solidFill>
                  <a:srgbClr val="008000"/>
                </a:solidFill>
              </a:rPr>
              <a:t>asy to understand, explains a mechanism</a:t>
            </a:r>
          </a:p>
          <a:p>
            <a:r>
              <a:rPr lang="en-US" dirty="0" smtClean="0"/>
              <a:t>Interspecies inhibition of P. </a:t>
            </a:r>
            <a:r>
              <a:rPr lang="en-US" dirty="0" err="1" smtClean="0"/>
              <a:t>gingivalis</a:t>
            </a:r>
            <a:r>
              <a:rPr lang="en-US" dirty="0" smtClean="0"/>
              <a:t> by yoghurt-derived L. </a:t>
            </a:r>
            <a:r>
              <a:rPr lang="en-US" dirty="0" err="1" smtClean="0"/>
              <a:t>delbruki</a:t>
            </a:r>
            <a:r>
              <a:rPr lang="en-US" dirty="0" smtClean="0"/>
              <a:t> </a:t>
            </a:r>
            <a:r>
              <a:rPr lang="en-US" u="sng" dirty="0" smtClean="0"/>
              <a:t>requires</a:t>
            </a:r>
            <a:r>
              <a:rPr lang="en-US" dirty="0" smtClean="0"/>
              <a:t> active pyruvate oxidase</a:t>
            </a:r>
          </a:p>
          <a:p>
            <a:pPr lvl="1"/>
            <a:r>
              <a:rPr lang="en-US" dirty="0" smtClean="0">
                <a:solidFill>
                  <a:srgbClr val="008000"/>
                </a:solidFill>
              </a:rPr>
              <a:t>[</a:t>
            </a:r>
            <a:r>
              <a:rPr lang="mr-IN" dirty="0" smtClean="0">
                <a:solidFill>
                  <a:srgbClr val="008000"/>
                </a:solidFill>
              </a:rPr>
              <a:t>…</a:t>
            </a:r>
            <a:r>
              <a:rPr lang="en-US" dirty="0" smtClean="0">
                <a:solidFill>
                  <a:srgbClr val="008000"/>
                </a:solidFill>
              </a:rPr>
              <a:t>]</a:t>
            </a:r>
          </a:p>
          <a:p>
            <a:r>
              <a:rPr lang="en-US" dirty="0" err="1" smtClean="0"/>
              <a:t>Germline</a:t>
            </a:r>
            <a:r>
              <a:rPr lang="en-US" dirty="0" smtClean="0"/>
              <a:t> variability and tumor expression level of ribosomal </a:t>
            </a:r>
            <a:r>
              <a:rPr lang="en-US" dirty="0" err="1" smtClean="0"/>
              <a:t>protiein</a:t>
            </a:r>
            <a:r>
              <a:rPr lang="en-US" dirty="0" smtClean="0"/>
              <a:t> gene rpl28 </a:t>
            </a:r>
            <a:r>
              <a:rPr lang="en-US" u="sng" dirty="0" smtClean="0"/>
              <a:t>are associated </a:t>
            </a:r>
            <a:r>
              <a:rPr lang="en-US" dirty="0" smtClean="0"/>
              <a:t>with survival of metastatic colorectal cancer patients</a:t>
            </a:r>
          </a:p>
          <a:p>
            <a:pPr lvl="1"/>
            <a:r>
              <a:rPr lang="en-US" dirty="0" smtClean="0">
                <a:solidFill>
                  <a:srgbClr val="008000"/>
                </a:solidFill>
              </a:rPr>
              <a:t>[</a:t>
            </a:r>
            <a:r>
              <a:rPr lang="mr-IN" dirty="0" smtClean="0">
                <a:solidFill>
                  <a:srgbClr val="008000"/>
                </a:solidFill>
              </a:rPr>
              <a:t>…</a:t>
            </a:r>
            <a:r>
              <a:rPr lang="en-US" dirty="0" smtClean="0">
                <a:solidFill>
                  <a:srgbClr val="008000"/>
                </a:solidFill>
              </a:rPr>
              <a:t>]</a:t>
            </a:r>
            <a:endParaRPr lang="en-US" dirty="0">
              <a:solidFill>
                <a:srgbClr val="008000"/>
              </a:solidFill>
            </a:endParaRPr>
          </a:p>
        </p:txBody>
      </p:sp>
      <p:sp>
        <p:nvSpPr>
          <p:cNvPr id="3" name="Content Placeholder 2"/>
          <p:cNvSpPr>
            <a:spLocks noGrp="1"/>
          </p:cNvSpPr>
          <p:nvPr>
            <p:ph sz="half" idx="2"/>
          </p:nvPr>
        </p:nvSpPr>
        <p:spPr>
          <a:xfrm>
            <a:off x="6288021" y="1218966"/>
            <a:ext cx="5472179" cy="4213225"/>
          </a:xfrm>
        </p:spPr>
        <p:txBody>
          <a:bodyPr/>
          <a:lstStyle/>
          <a:p>
            <a:pPr marL="0" indent="0">
              <a:buNone/>
            </a:pPr>
            <a:r>
              <a:rPr lang="en-US" b="1" dirty="0" smtClean="0"/>
              <a:t>Bad examples</a:t>
            </a:r>
          </a:p>
          <a:p>
            <a:r>
              <a:rPr lang="en-US" dirty="0" smtClean="0"/>
              <a:t>AHR activation leads to massive mobilization of </a:t>
            </a:r>
            <a:r>
              <a:rPr lang="en-US" dirty="0" err="1" smtClean="0"/>
              <a:t>myolide</a:t>
            </a:r>
            <a:r>
              <a:rPr lang="en-US" dirty="0" smtClean="0"/>
              <a:t>-derived </a:t>
            </a:r>
            <a:r>
              <a:rPr lang="en-US" dirty="0" err="1" smtClean="0"/>
              <a:t>supressor</a:t>
            </a:r>
            <a:r>
              <a:rPr lang="en-US" dirty="0" smtClean="0"/>
              <a:t> cells with </a:t>
            </a:r>
            <a:r>
              <a:rPr lang="en-US" dirty="0" err="1" smtClean="0"/>
              <a:t>immunosupressive</a:t>
            </a:r>
            <a:r>
              <a:rPr lang="en-US" dirty="0" smtClean="0"/>
              <a:t> activity through regulation of CXCR2 and microRNA mir-150-5p and mir-543-3p that target anti-inflammatory genes</a:t>
            </a:r>
          </a:p>
          <a:p>
            <a:pPr lvl="1"/>
            <a:r>
              <a:rPr lang="en-US" dirty="0">
                <a:solidFill>
                  <a:srgbClr val="FF0000"/>
                </a:solidFill>
              </a:rPr>
              <a:t>l</a:t>
            </a:r>
            <a:r>
              <a:rPr lang="en-US" dirty="0" smtClean="0">
                <a:solidFill>
                  <a:srgbClr val="FF0000"/>
                </a:solidFill>
              </a:rPr>
              <a:t>ong, use of many abbreviations</a:t>
            </a:r>
          </a:p>
          <a:p>
            <a:pPr lvl="1"/>
            <a:r>
              <a:rPr lang="en-US" dirty="0" smtClean="0">
                <a:solidFill>
                  <a:srgbClr val="008000"/>
                </a:solidFill>
              </a:rPr>
              <a:t>long but good?, abbreviations ok for experts</a:t>
            </a:r>
          </a:p>
          <a:p>
            <a:r>
              <a:rPr lang="en-US" dirty="0" smtClean="0"/>
              <a:t>Information gerrymandering and undemocratic decisions</a:t>
            </a:r>
          </a:p>
          <a:p>
            <a:pPr lvl="1"/>
            <a:r>
              <a:rPr lang="en-US" dirty="0">
                <a:solidFill>
                  <a:srgbClr val="FF0000"/>
                </a:solidFill>
              </a:rPr>
              <a:t>c</a:t>
            </a:r>
            <a:r>
              <a:rPr lang="en-US" dirty="0" smtClean="0">
                <a:solidFill>
                  <a:srgbClr val="FF0000"/>
                </a:solidFill>
              </a:rPr>
              <a:t>ryptic?</a:t>
            </a:r>
          </a:p>
          <a:p>
            <a:r>
              <a:rPr lang="en-US" dirty="0" err="1" smtClean="0"/>
              <a:t>Fludised</a:t>
            </a:r>
            <a:r>
              <a:rPr lang="en-US" dirty="0" smtClean="0"/>
              <a:t> landslides triggered by the </a:t>
            </a:r>
            <a:r>
              <a:rPr lang="en-US" dirty="0" err="1" smtClean="0"/>
              <a:t>liquifection</a:t>
            </a:r>
            <a:r>
              <a:rPr lang="en-US" dirty="0" smtClean="0"/>
              <a:t> of subsurface volcanic deposits during the 2018 </a:t>
            </a:r>
            <a:r>
              <a:rPr lang="en-US" dirty="0" err="1" smtClean="0"/>
              <a:t>Iburi</a:t>
            </a:r>
            <a:r>
              <a:rPr lang="en-US" dirty="0" smtClean="0"/>
              <a:t>/Tobu earthquake, Hokkaido</a:t>
            </a:r>
          </a:p>
          <a:p>
            <a:pPr lvl="1"/>
            <a:r>
              <a:rPr lang="en-US" dirty="0">
                <a:solidFill>
                  <a:srgbClr val="FF0000"/>
                </a:solidFill>
              </a:rPr>
              <a:t>o</a:t>
            </a:r>
            <a:r>
              <a:rPr lang="en-US" dirty="0" smtClean="0">
                <a:solidFill>
                  <a:srgbClr val="FF0000"/>
                </a:solidFill>
              </a:rPr>
              <a:t>k example, descriptive but not explanatory; unclear</a:t>
            </a:r>
          </a:p>
          <a:p>
            <a:r>
              <a:rPr lang="en-US" dirty="0" smtClean="0"/>
              <a:t>S. </a:t>
            </a:r>
            <a:r>
              <a:rPr lang="en-US" dirty="0" err="1" smtClean="0"/>
              <a:t>decoloratiense</a:t>
            </a:r>
            <a:r>
              <a:rPr lang="en-US" dirty="0" smtClean="0"/>
              <a:t> LDS1 chromate resistance</a:t>
            </a:r>
          </a:p>
          <a:p>
            <a:pPr lvl="1"/>
            <a:r>
              <a:rPr lang="en-US" dirty="0">
                <a:solidFill>
                  <a:srgbClr val="FF0000"/>
                </a:solidFill>
              </a:rPr>
              <a:t>n</a:t>
            </a:r>
            <a:r>
              <a:rPr lang="en-US" dirty="0" smtClean="0">
                <a:solidFill>
                  <a:srgbClr val="FF0000"/>
                </a:solidFill>
              </a:rPr>
              <a:t>o explanation, no verb / not proper sentence</a:t>
            </a:r>
          </a:p>
          <a:p>
            <a:r>
              <a:rPr lang="en-US" dirty="0" smtClean="0"/>
              <a:t>Biological surface properties in extra-cellular vesicles and their effect on cargo</a:t>
            </a:r>
            <a:r>
              <a:rPr lang="en-US" dirty="0"/>
              <a:t> </a:t>
            </a:r>
            <a:r>
              <a:rPr lang="en-US" dirty="0" smtClean="0"/>
              <a:t>proteins</a:t>
            </a:r>
          </a:p>
          <a:p>
            <a:pPr lvl="1"/>
            <a:r>
              <a:rPr lang="en-US" dirty="0">
                <a:solidFill>
                  <a:srgbClr val="FF0000"/>
                </a:solidFill>
              </a:rPr>
              <a:t>d</a:t>
            </a:r>
            <a:r>
              <a:rPr lang="en-US" dirty="0" smtClean="0">
                <a:solidFill>
                  <a:srgbClr val="FF0000"/>
                </a:solidFill>
              </a:rPr>
              <a:t>oes not convey a message</a:t>
            </a:r>
          </a:p>
          <a:p>
            <a:pPr lvl="1"/>
            <a:r>
              <a:rPr lang="en-US" dirty="0">
                <a:solidFill>
                  <a:srgbClr val="008000"/>
                </a:solidFill>
              </a:rPr>
              <a:t>o</a:t>
            </a:r>
            <a:r>
              <a:rPr lang="en-US" dirty="0" smtClean="0">
                <a:solidFill>
                  <a:srgbClr val="008000"/>
                </a:solidFill>
              </a:rPr>
              <a:t>k for review article</a:t>
            </a:r>
            <a:endParaRPr lang="en-US" dirty="0">
              <a:solidFill>
                <a:srgbClr val="008000"/>
              </a:solidFill>
            </a:endParaRPr>
          </a:p>
        </p:txBody>
      </p:sp>
      <p:sp>
        <p:nvSpPr>
          <p:cNvPr id="4" name="Date Placeholder 3"/>
          <p:cNvSpPr>
            <a:spLocks noGrp="1"/>
          </p:cNvSpPr>
          <p:nvPr>
            <p:ph type="dt" sz="half" idx="10"/>
          </p:nvPr>
        </p:nvSpPr>
        <p:spPr/>
        <p:txBody>
          <a:bodyPr/>
          <a:lstStyle/>
          <a:p>
            <a:fld id="{C6A1628A-2A40-4B37-B167-309C0EBB4BBF}" type="datetime1">
              <a:rPr lang="de-DE" smtClean="0"/>
              <a:pPr/>
              <a:t>11.09.19</a:t>
            </a:fld>
            <a:endParaRPr lang="de-DE"/>
          </a:p>
        </p:txBody>
      </p:sp>
      <p:sp>
        <p:nvSpPr>
          <p:cNvPr id="5" name="Footer Placeholder 4"/>
          <p:cNvSpPr>
            <a:spLocks noGrp="1"/>
          </p:cNvSpPr>
          <p:nvPr>
            <p:ph type="ftr" sz="quarter" idx="11"/>
          </p:nvPr>
        </p:nvSpPr>
        <p:spPr/>
        <p:txBody>
          <a:bodyPr/>
          <a:lstStyle/>
          <a:p>
            <a:r>
              <a:rPr lang="de-DE" smtClean="0"/>
              <a:t>((Vorname Nachname))</a:t>
            </a:r>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pPr/>
              <a:t>9</a:t>
            </a:fld>
            <a:endParaRPr lang="de-DE"/>
          </a:p>
        </p:txBody>
      </p:sp>
    </p:spTree>
    <p:extLst>
      <p:ext uri="{BB962C8B-B14F-4D97-AF65-F5344CB8AC3E}">
        <p14:creationId xmlns:p14="http://schemas.microsoft.com/office/powerpoint/2010/main" val="2292291535"/>
      </p:ext>
    </p:extLst>
  </p:cSld>
  <p:clrMapOvr>
    <a:masterClrMapping/>
  </p:clrMapOvr>
  <p:transition xmlns:p14="http://schemas.microsoft.com/office/powerpoint/2010/main">
    <p:fade/>
  </p:transition>
</p:sld>
</file>

<file path=ppt/theme/theme1.xml><?xml version="1.0" encoding="utf-8"?>
<a:theme xmlns:a="http://schemas.openxmlformats.org/drawingml/2006/main" name="Default Theme">
  <a:themeElements>
    <a:clrScheme name="ETH Zuerich - Fachwelt">
      <a:dk1>
        <a:sysClr val="windowText" lastClr="000000"/>
      </a:dk1>
      <a:lt1>
        <a:sysClr val="window" lastClr="FFFFFF"/>
      </a:lt1>
      <a:dk2>
        <a:srgbClr val="72791C"/>
      </a:dk2>
      <a:lt2>
        <a:srgbClr val="1269B0"/>
      </a:lt2>
      <a:accent1>
        <a:srgbClr val="91056A"/>
      </a:accent1>
      <a:accent2>
        <a:srgbClr val="6F6F64"/>
      </a:accent2>
      <a:accent3>
        <a:srgbClr val="A8322D"/>
      </a:accent3>
      <a:accent4>
        <a:srgbClr val="007A96"/>
      </a:accent4>
      <a:accent5>
        <a:srgbClr val="956013"/>
      </a:accent5>
      <a:accent6>
        <a:srgbClr val="FFFFFF"/>
      </a:accent6>
      <a:hlink>
        <a:srgbClr val="1269B0"/>
      </a:hlink>
      <a:folHlink>
        <a:srgbClr val="8CB63C"/>
      </a:folHlink>
    </a:clrScheme>
    <a:fontScheme name="ETH Zü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5818</TotalTime>
  <Words>2376</Words>
  <Application>Microsoft Macintosh PowerPoint</Application>
  <PresentationFormat>Custom</PresentationFormat>
  <Paragraphs>244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Theme</vt:lpstr>
      <vt:lpstr>MIM workshop: General principles of scientific writing  11./12. Sep. 2019</vt:lpstr>
      <vt:lpstr>Web resource</vt:lpstr>
      <vt:lpstr>S01xE01: Intro: Why am I here, what do I expect</vt:lpstr>
      <vt:lpstr>S01xE02: IMRD format and its varieties </vt:lpstr>
      <vt:lpstr>General structure of a scientific manuscript</vt:lpstr>
      <vt:lpstr>S01: Take home messages</vt:lpstr>
      <vt:lpstr>S02xE01: reading scientific papers</vt:lpstr>
      <vt:lpstr>S03xE01: Titles – the good, the bad, the ugly</vt:lpstr>
      <vt:lpstr>PowerPoint Presentation</vt:lpstr>
      <vt:lpstr>S02.1: Take home messages</vt:lpstr>
      <vt:lpstr>S02xE02: writing an abstract</vt:lpstr>
      <vt:lpstr>The Abstract – template by Nature</vt:lpstr>
      <vt:lpstr>S02xE02: writing an abstract</vt:lpstr>
      <vt:lpstr>S02: Take home messages</vt:lpstr>
      <vt:lpstr>Introduction: why did I start?</vt:lpstr>
      <vt:lpstr>Materials and Methods: what did I do?</vt:lpstr>
      <vt:lpstr>Results: what did I find?</vt:lpstr>
      <vt:lpstr>Discussion: what does it mean?</vt:lpstr>
      <vt:lpstr>References</vt:lpstr>
      <vt:lpstr>General considerations</vt:lpstr>
      <vt:lpstr>S03xE01: Power of position</vt:lpstr>
      <vt:lpstr>S03xE02: Cohesion vs Coherence</vt:lpstr>
      <vt:lpstr>S03xE02: Cohesion vs Coherence</vt:lpstr>
      <vt:lpstr>S03xE02: Cohesion vs Coherence</vt:lpstr>
      <vt:lpstr>S03.1: Take home messages</vt:lpstr>
      <vt:lpstr>S03xE04: Figures – the good, the bad, the ugly</vt:lpstr>
      <vt:lpstr>Tables</vt:lpstr>
      <vt:lpstr>Tables</vt:lpstr>
      <vt:lpstr>S03.2: Take home message</vt:lpstr>
      <vt:lpstr>S04xE01: Efficient writing</vt:lpstr>
      <vt:lpstr>Time management &amp; Pareto</vt:lpstr>
      <vt:lpstr>S04: Take home messages</vt:lpstr>
      <vt:lpstr>Perspective of others</vt:lpstr>
      <vt:lpstr>Summary day 1</vt:lpstr>
      <vt:lpstr>Targeting audience / cover letter </vt:lpstr>
      <vt:lpstr>Improve clarity: 10 examples of cumbersome writing</vt:lpstr>
      <vt:lpstr>Resources</vt:lpstr>
      <vt:lpstr>Assignment</vt:lpstr>
      <vt:lpstr>Feedback</vt:lpstr>
    </vt:vector>
  </TitlesOfParts>
  <Company>Microbiology ETH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gut microbiota using the 16S rRNA gene</dc:title>
  <dc:creator>shinichi.sunagawa@hotmail.com</dc:creator>
  <cp:lastModifiedBy>Shinichi Sunagawa</cp:lastModifiedBy>
  <cp:revision>126</cp:revision>
  <cp:lastPrinted>2017-09-11T11:57:55Z</cp:lastPrinted>
  <dcterms:created xsi:type="dcterms:W3CDTF">2017-03-06T13:56:51Z</dcterms:created>
  <dcterms:modified xsi:type="dcterms:W3CDTF">2019-09-11T14:07:32Z</dcterms:modified>
</cp:coreProperties>
</file>