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73" r:id="rId3"/>
    <p:sldId id="302" r:id="rId4"/>
    <p:sldId id="309" r:id="rId5"/>
    <p:sldId id="303" r:id="rId6"/>
    <p:sldId id="310" r:id="rId7"/>
    <p:sldId id="307" r:id="rId8"/>
    <p:sldId id="311" r:id="rId9"/>
    <p:sldId id="305" r:id="rId10"/>
    <p:sldId id="312" r:id="rId11"/>
    <p:sldId id="306" r:id="rId12"/>
    <p:sldId id="313" r:id="rId13"/>
    <p:sldId id="301" r:id="rId14"/>
    <p:sldId id="308" r:id="rId15"/>
    <p:sldId id="288" r:id="rId16"/>
    <p:sldId id="283" r:id="rId17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69"/>
    <p:restoredTop sz="96405"/>
  </p:normalViewPr>
  <p:slideViewPr>
    <p:cSldViewPr snapToGrid="0" snapToObjects="1">
      <p:cViewPr varScale="1">
        <p:scale>
          <a:sx n="155" d="100"/>
          <a:sy n="155" d="100"/>
        </p:scale>
        <p:origin x="2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1800" y="4563876"/>
            <a:ext cx="11328400" cy="1673412"/>
          </a:xfrm>
          <a:solidFill>
            <a:schemeClr val="bg2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35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Click to edit Master subtitle style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4FBE-0522-49A2-A01E-13F521B4C0B7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800" y="3429000"/>
            <a:ext cx="11328400" cy="1152128"/>
          </a:xfrm>
          <a:solidFill>
            <a:schemeClr val="bg2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CH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722542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apitelauftak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1800" y="612003"/>
            <a:ext cx="11328400" cy="5616575"/>
          </a:xfrm>
          <a:solidFill>
            <a:schemeClr val="tx1"/>
          </a:solidFill>
        </p:spPr>
        <p:txBody>
          <a:bodyPr lIns="144000" tIns="450000" bIns="0" anchor="t" anchorCtr="0"/>
          <a:lstStyle>
            <a:lvl1pPr>
              <a:lnSpc>
                <a:spcPct val="113000"/>
              </a:lnSpc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 und Hintergrundfarbe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6098-E9E1-42B4-9C80-2F52B9453439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76275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1711-805D-154B-948D-8B806D945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74297-8C43-6D46-9AD9-1E83E162D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634CF-C000-844F-AD50-C3C66D10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C29D-6432-A543-ADF7-073EAEC3B69B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20549-5B76-E744-8CF2-A36286E2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03BC7-6650-8C49-BEB2-A848A9E0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C0D-B316-8C49-80A6-7E4B4F4D9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800" y="4823308"/>
            <a:ext cx="11328400" cy="1013969"/>
          </a:xfrm>
          <a:solidFill>
            <a:schemeClr val="bg2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1800" y="5809756"/>
            <a:ext cx="11328400" cy="427535"/>
          </a:xfrm>
          <a:solidFill>
            <a:schemeClr val="bg2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35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Click to edit Master subtitle style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7BD4-0686-495C-8D8F-54DB8CB790DF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431800" y="620713"/>
            <a:ext cx="113284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/>
              <a:t>Drag picture to placeholder or click icon to add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3654157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800" y="4823308"/>
            <a:ext cx="113284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100" baseline="0">
                <a:solidFill>
                  <a:schemeClr val="tx1"/>
                </a:solidFill>
              </a:defRPr>
            </a:lvl1pPr>
          </a:lstStyle>
          <a:p>
            <a:r>
              <a:rPr lang="de-CH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1800" y="5809756"/>
            <a:ext cx="113284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Click to edit Master subtitle style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7BD4-0686-495C-8D8F-54DB8CB790DF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431800" y="620716"/>
            <a:ext cx="113284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/>
              <a:t>Drag picture to placeholder or click icon to add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2161313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1800" y="620714"/>
            <a:ext cx="11328397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Click to edit Master subtitle style</a:t>
            </a:r>
            <a:endParaRPr lang="de-DE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90500" y="152403"/>
            <a:ext cx="11811000" cy="612775"/>
            <a:chOff x="142875" y="152400"/>
            <a:chExt cx="8858250" cy="612775"/>
          </a:xfrm>
          <a:solidFill>
            <a:schemeClr val="bg2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35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35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35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802" y="1063257"/>
            <a:ext cx="113283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100"/>
            </a:lvl1pPr>
          </a:lstStyle>
          <a:p>
            <a:r>
              <a:rPr lang="de-CH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5019235"/>
      </p:ext>
    </p:extLst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0" y="2024064"/>
            <a:ext cx="11328400" cy="4210046"/>
          </a:xfrm>
        </p:spPr>
        <p:txBody>
          <a:bodyPr/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6CB8-9391-4BED-909F-C47A979AE1C4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897462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31800" y="2024066"/>
            <a:ext cx="5472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375"/>
              </a:spcBef>
              <a:defRPr sz="1500"/>
            </a:lvl1pPr>
            <a:lvl2pPr>
              <a:lnSpc>
                <a:spcPct val="100000"/>
              </a:lnSpc>
              <a:spcBef>
                <a:spcPts val="300"/>
              </a:spcBef>
              <a:defRPr sz="1350"/>
            </a:lvl2pPr>
            <a:lvl3pPr>
              <a:lnSpc>
                <a:spcPct val="100000"/>
              </a:lnSpc>
              <a:spcBef>
                <a:spcPts val="300"/>
              </a:spcBef>
              <a:defRPr sz="1200"/>
            </a:lvl3pPr>
            <a:lvl4pPr marL="808435" indent="-133350">
              <a:lnSpc>
                <a:spcPct val="100000"/>
              </a:lnSpc>
              <a:spcBef>
                <a:spcPts val="300"/>
              </a:spcBef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8021" y="2024066"/>
            <a:ext cx="5472179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375"/>
              </a:spcBef>
              <a:defRPr sz="1500"/>
            </a:lvl1pPr>
            <a:lvl2pPr>
              <a:lnSpc>
                <a:spcPct val="100000"/>
              </a:lnSpc>
              <a:spcBef>
                <a:spcPts val="300"/>
              </a:spcBef>
              <a:defRPr sz="1350"/>
            </a:lvl2pPr>
            <a:lvl3pPr>
              <a:lnSpc>
                <a:spcPct val="100000"/>
              </a:lnSpc>
              <a:spcBef>
                <a:spcPts val="300"/>
              </a:spcBef>
              <a:defRPr sz="1200"/>
            </a:lvl3pPr>
            <a:lvl4pPr>
              <a:lnSpc>
                <a:spcPct val="100000"/>
              </a:lnSpc>
              <a:spcBef>
                <a:spcPts val="300"/>
              </a:spcBef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628A-2A40-4B37-B167-309C0EBB4BBF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917645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1E89-2EE0-4320-B5A2-F15E505D5862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862043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0B62-60FD-48EF-B2F4-6E7265AD3459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431800" y="620713"/>
            <a:ext cx="113284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/>
              <a:t>Drag picture to placeholder or click icon to add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771490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auftak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91D9-FBFE-4ACC-A99A-BC74A6E03CC5}" type="datetime1">
              <a:rPr lang="de-DE" smtClean="0"/>
              <a:pPr/>
              <a:t>22.09.21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((Vorname Nachname))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431800" y="1565138"/>
            <a:ext cx="11328400" cy="4672150"/>
          </a:xfrm>
          <a:solidFill>
            <a:schemeClr val="tx1"/>
          </a:solidFill>
        </p:spPr>
        <p:txBody>
          <a:bodyPr lIns="144000" tIns="450000"/>
          <a:lstStyle>
            <a:lvl1pPr marL="0" indent="0">
              <a:lnSpc>
                <a:spcPct val="114000"/>
              </a:lnSpc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Inhalt und Hintergrundfarbe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1800" y="612000"/>
            <a:ext cx="11328400" cy="972000"/>
          </a:xfrm>
          <a:solidFill>
            <a:schemeClr val="tx1"/>
          </a:solidFill>
        </p:spPr>
        <p:txBody>
          <a:bodyPr lIns="140400"/>
          <a:lstStyle>
            <a:lvl1pPr>
              <a:lnSpc>
                <a:spcPct val="100000"/>
              </a:lnSpc>
              <a:defRPr sz="210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 und Hintergrundfarbe bearbeiten</a:t>
            </a:r>
          </a:p>
        </p:txBody>
      </p:sp>
    </p:spTree>
    <p:extLst>
      <p:ext uri="{BB962C8B-B14F-4D97-AF65-F5344CB8AC3E}">
        <p14:creationId xmlns:p14="http://schemas.microsoft.com/office/powerpoint/2010/main" val="83441752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90501" y="152403"/>
            <a:ext cx="11812801" cy="968905"/>
            <a:chOff x="142874" y="152400"/>
            <a:chExt cx="8859601" cy="612775"/>
          </a:xfrm>
          <a:solidFill>
            <a:schemeClr val="bg2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35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35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35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583500" y="6308726"/>
            <a:ext cx="816091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fld id="{BD23B19E-8C35-419D-B8B2-87612A89E43F}" type="datetime1">
              <a:rPr lang="de-DE" smtClean="0"/>
              <a:pPr/>
              <a:t>22.09.21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096002" y="6308726"/>
            <a:ext cx="4278151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((Vorname Nachname))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501801" y="6308726"/>
            <a:ext cx="3556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0" y="2024064"/>
            <a:ext cx="11311917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1413132" y="6300190"/>
            <a:ext cx="141277" cy="468312"/>
          </a:xfrm>
          <a:prstGeom prst="rect">
            <a:avLst/>
          </a:prstGeom>
          <a:noFill/>
        </p:spPr>
        <p:txBody>
          <a:bodyPr wrap="none" lIns="27000" rIns="27000" rtlCol="0" anchor="ctr" anchorCtr="0">
            <a:noAutofit/>
          </a:bodyPr>
          <a:lstStyle/>
          <a:p>
            <a:pPr algn="ctr"/>
            <a:r>
              <a:rPr lang="de-CH" sz="600" dirty="0"/>
              <a:t>|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0446012" y="6300189"/>
            <a:ext cx="141277" cy="468312"/>
          </a:xfrm>
          <a:prstGeom prst="rect">
            <a:avLst/>
          </a:prstGeom>
          <a:noFill/>
        </p:spPr>
        <p:txBody>
          <a:bodyPr wrap="none" lIns="27000" rIns="27000" rtlCol="0" anchor="ctr" anchorCtr="0">
            <a:noAutofit/>
          </a:bodyPr>
          <a:lstStyle/>
          <a:p>
            <a:pPr algn="ctr"/>
            <a:r>
              <a:rPr lang="de-CH" sz="600" dirty="0"/>
              <a:t>|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1800" y="906761"/>
            <a:ext cx="11328400" cy="637898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0" rIns="144000" bIns="0" rtlCol="0" anchor="ctr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2" y="6448497"/>
            <a:ext cx="912265" cy="17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4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1463" indent="-271463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0297" indent="-198835" algn="l" defTabSz="6858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70322" indent="-200025" algn="l" defTabSz="6858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808435" indent="-133350" algn="l" defTabSz="6858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46547" indent="-138113" algn="l" defTabSz="6858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je.com/en/arc/" TargetMode="External"/><Relationship Id="rId2" Type="http://schemas.openxmlformats.org/officeDocument/2006/relationships/hyperlink" Target="https://sunagawalab.ethz.ch/MIM_SW/HS-2021/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sunagawa@ethz.ch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Shinichi Sunagawa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BF4FBE-0522-49A2-A01E-13F521B4C0B7}" type="datetime1">
              <a:rPr kumimoji="0" lang="de-DE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22.09.21</a:t>
            </a:fld>
            <a:endParaRPr kumimoji="0" lang="de-DE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((Vorname Nachname))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AE60A-B69C-4790-82F7-3882EDF23186}" type="slidenum">
              <a:rPr kumimoji="0" lang="de-DE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MIM workshop: General principles of scientific writing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21./22. Sep. 2021</a:t>
            </a:r>
          </a:p>
        </p:txBody>
      </p:sp>
    </p:spTree>
    <p:extLst>
      <p:ext uri="{BB962C8B-B14F-4D97-AF65-F5344CB8AC3E}">
        <p14:creationId xmlns:p14="http://schemas.microsoft.com/office/powerpoint/2010/main" val="110887825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r>
              <a:rPr lang="en-US" dirty="0"/>
              <a:t>Use of imprecise words</a:t>
            </a:r>
          </a:p>
          <a:p>
            <a:pPr lvl="1"/>
            <a:r>
              <a:rPr lang="en-US" sz="1800" dirty="0"/>
              <a:t>Example: considerable, quite, the vast majority, etc., and so forth</a:t>
            </a:r>
          </a:p>
          <a:p>
            <a:pPr lvl="1"/>
            <a:r>
              <a:rPr lang="en-US" sz="1800" dirty="0"/>
              <a:t>Rather use precise numbers</a:t>
            </a:r>
          </a:p>
          <a:p>
            <a:pPr lvl="1"/>
            <a:r>
              <a:rPr lang="en-US" sz="1800" dirty="0"/>
              <a:t>Do not use etc. and so forth if running out of examples</a:t>
            </a:r>
          </a:p>
          <a:p>
            <a:pPr lvl="2"/>
            <a:r>
              <a:rPr lang="en-US" sz="1650" dirty="0"/>
              <a:t>Unless clear: “aliquots were labeled 1,2,3, etc.”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Use of compound prepositions</a:t>
            </a:r>
          </a:p>
          <a:p>
            <a:pPr lvl="1"/>
            <a:r>
              <a:rPr lang="en-US" dirty="0"/>
              <a:t>Example: in the case of , in regard to, subsequent to, …</a:t>
            </a:r>
          </a:p>
          <a:p>
            <a:pPr lvl="1"/>
            <a:r>
              <a:rPr lang="en-US" dirty="0"/>
              <a:t>Can be shortened: “prior to” -&gt; ”before”, “subsequent to” -&gt; “after”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334915842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r>
              <a:rPr lang="en-US" sz="1600" dirty="0"/>
              <a:t>Use of multiple negatives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2"/>
                </a:solidFill>
              </a:rPr>
              <a:t>Instead of “it is not uncommon” -&gt; “it is common”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Use of unfamiliar abbreviations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2"/>
                </a:solidFill>
              </a:rPr>
              <a:t>- Useful if explained early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bg2"/>
                </a:solidFill>
              </a:rPr>
              <a:t>Avoid using in title, headings of figures and tables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bg2"/>
                </a:solidFill>
              </a:rPr>
              <a:t>Only introduce abbreviations if used more than 3 times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bg2"/>
                </a:solidFill>
              </a:rPr>
              <a:t>Check if abbreviations are familiar and clear in context</a:t>
            </a:r>
          </a:p>
          <a:p>
            <a:pPr lvl="1">
              <a:buFontTx/>
              <a:buChar char="-"/>
            </a:pPr>
            <a:r>
              <a:rPr lang="en-US" sz="1300" dirty="0">
                <a:solidFill>
                  <a:schemeClr val="bg2"/>
                </a:solidFill>
              </a:rPr>
              <a:t>AA: biochemistry amino acids, physics: atomic absorption, or automobile associations</a:t>
            </a:r>
          </a:p>
          <a:p>
            <a:pPr lvl="1">
              <a:buFontTx/>
              <a:buChar char="-"/>
            </a:pPr>
            <a:endParaRPr lang="en-US" sz="13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Referencing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2"/>
                </a:solidFill>
              </a:rPr>
              <a:t>Problem: where to put the reference?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2"/>
                </a:solidFill>
              </a:rPr>
              <a:t>Recommendation: Instead of inserting references individually in the middle of sentences, place them at the end to improve readability</a:t>
            </a:r>
          </a:p>
          <a:p>
            <a:pPr marL="0" indent="0">
              <a:buNone/>
            </a:pPr>
            <a:endParaRPr lang="en-US" sz="16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Symbols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2"/>
                </a:solidFill>
              </a:rPr>
              <a:t>Example: Avoid: kg d</a:t>
            </a:r>
            <a:r>
              <a:rPr lang="en-US" sz="1600" baseline="30000" dirty="0">
                <a:solidFill>
                  <a:schemeClr val="bg2"/>
                </a:solidFill>
              </a:rPr>
              <a:t>-1 </a:t>
            </a:r>
            <a:r>
              <a:rPr lang="en-US" sz="1600" dirty="0">
                <a:solidFill>
                  <a:schemeClr val="bg2"/>
                </a:solidFill>
                <a:sym typeface="Wingdings" pitchFamily="2" charset="2"/>
              </a:rPr>
              <a:t> </a:t>
            </a:r>
            <a:r>
              <a:rPr lang="en-US" sz="1600" dirty="0">
                <a:solidFill>
                  <a:schemeClr val="bg2"/>
                </a:solidFill>
              </a:rPr>
              <a:t>kg per day</a:t>
            </a:r>
            <a:endParaRPr lang="en-US" sz="1600" baseline="300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236868167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r>
              <a:rPr lang="en-US" sz="1600" dirty="0"/>
              <a:t>Use of multiple negatives</a:t>
            </a:r>
          </a:p>
          <a:p>
            <a:pPr marL="0" indent="0">
              <a:buNone/>
            </a:pPr>
            <a:r>
              <a:rPr lang="en-US" sz="1600" dirty="0"/>
              <a:t>Examples: not unlikely, not inefficient </a:t>
            </a:r>
            <a:r>
              <a:rPr lang="en-US" sz="1600" dirty="0">
                <a:sym typeface="Wingdings" pitchFamily="2" charset="2"/>
              </a:rPr>
              <a:t> likely, efficient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Use of unfamiliar abbreviations, symbols and references</a:t>
            </a:r>
          </a:p>
          <a:p>
            <a:pPr marL="0" indent="0">
              <a:buNone/>
            </a:pPr>
            <a:r>
              <a:rPr lang="en-US" sz="1600" dirty="0"/>
              <a:t>Example: </a:t>
            </a:r>
          </a:p>
          <a:p>
            <a:r>
              <a:rPr lang="en-US" sz="1600" dirty="0"/>
              <a:t>Use sparsely and when useful, e.g., if used more than 3 times</a:t>
            </a:r>
          </a:p>
          <a:p>
            <a:r>
              <a:rPr lang="en-US" sz="1600" dirty="0"/>
              <a:t>Use if very well known AA, DNA</a:t>
            </a:r>
          </a:p>
          <a:p>
            <a:r>
              <a:rPr lang="en-US" sz="1600" dirty="0"/>
              <a:t>In figures, spell out: or use in figure, but introduce in figure legend</a:t>
            </a:r>
          </a:p>
          <a:p>
            <a:r>
              <a:rPr lang="en-US" sz="1600" dirty="0"/>
              <a:t>In the text: do not write: kg day</a:t>
            </a:r>
            <a:r>
              <a:rPr lang="en-US" sz="1600" baseline="30000" dirty="0"/>
              <a:t>-1 </a:t>
            </a:r>
            <a:r>
              <a:rPr lang="en-US" sz="1600" dirty="0">
                <a:sym typeface="Wingdings" pitchFamily="2" charset="2"/>
              </a:rPr>
              <a:t> kg per day.</a:t>
            </a:r>
          </a:p>
          <a:p>
            <a:r>
              <a:rPr lang="en-US" sz="1600" dirty="0"/>
              <a:t>Avoid using footnotes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solidFill>
                  <a:schemeClr val="bg2"/>
                </a:solidFill>
              </a:rPr>
              <a:t>Additional material: </a:t>
            </a:r>
            <a:r>
              <a:rPr lang="en-US" sz="1600" u="sng" dirty="0">
                <a:solidFill>
                  <a:schemeClr val="bg2"/>
                </a:solidFill>
              </a:rPr>
              <a:t>3.2-Word_Usage_Scientific_Writing.pdf</a:t>
            </a:r>
            <a:r>
              <a:rPr lang="en-US" sz="1600" dirty="0">
                <a:solidFill>
                  <a:schemeClr val="bg2"/>
                </a:solidFill>
              </a:rPr>
              <a:t> contains recommendations on word usage in scientific writing</a:t>
            </a:r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188284029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800" y="1741193"/>
            <a:ext cx="11328400" cy="421004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S06xE01 – Structuring (before writing) a scientific research article</a:t>
            </a:r>
          </a:p>
          <a:p>
            <a:pPr marL="0" indent="0">
              <a:buNone/>
            </a:pPr>
            <a:r>
              <a:rPr lang="en-US" dirty="0"/>
              <a:t>Please open the file “</a:t>
            </a:r>
            <a:r>
              <a:rPr lang="en-US" u="sng" dirty="0">
                <a:solidFill>
                  <a:schemeClr val="bg2"/>
                </a:solidFill>
              </a:rPr>
              <a:t>4-Draft_manuscript.docx</a:t>
            </a:r>
            <a:r>
              <a:rPr lang="en-US" dirty="0"/>
              <a:t>” and make suggestion how the paragraphs could be improved </a:t>
            </a:r>
            <a:endParaRPr lang="en-US" u="sng" dirty="0"/>
          </a:p>
          <a:p>
            <a:pPr marL="0" indent="0">
              <a:buNone/>
            </a:pPr>
            <a:r>
              <a:rPr lang="en-US" u="sng" dirty="0"/>
              <a:t>a) in terms of format/structure:</a:t>
            </a:r>
          </a:p>
          <a:p>
            <a:pPr lvl="1"/>
            <a:r>
              <a:rPr lang="en-US" sz="1300" dirty="0"/>
              <a:t>What is the topic each paragraph? What could have been the initial bullet points for each paragraph?</a:t>
            </a:r>
            <a:endParaRPr lang="en-CH" sz="1300" dirty="0"/>
          </a:p>
          <a:p>
            <a:pPr lvl="1"/>
            <a:r>
              <a:rPr lang="en-US" sz="1300" dirty="0"/>
              <a:t>Are the sentences cohesive? Is the paragraph coherent? </a:t>
            </a:r>
            <a:endParaRPr lang="en-CH" sz="1300" dirty="0"/>
          </a:p>
          <a:p>
            <a:pPr lvl="1"/>
            <a:r>
              <a:rPr lang="en-US" sz="1300" dirty="0"/>
              <a:t>What is the problem?</a:t>
            </a:r>
          </a:p>
          <a:p>
            <a:pPr lvl="1"/>
            <a:r>
              <a:rPr lang="en-US" sz="1300" dirty="0"/>
              <a:t>Is it clear why I should care?</a:t>
            </a:r>
            <a:endParaRPr lang="en-CH" sz="1300" dirty="0"/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 F</a:t>
            </a:r>
            <a:r>
              <a:rPr lang="en-US" sz="1600" dirty="0"/>
              <a:t>or each paragraph, try focusing on the question: what is the topic/idea? What could have been the initial bullet points for each paragraph?</a:t>
            </a:r>
          </a:p>
          <a:p>
            <a:pPr>
              <a:buFontTx/>
              <a:buChar char="-"/>
            </a:pPr>
            <a:endParaRPr lang="en-US" sz="1500" dirty="0"/>
          </a:p>
          <a:p>
            <a:pPr marL="0" indent="0">
              <a:buNone/>
            </a:pPr>
            <a:r>
              <a:rPr lang="en-US" u="sng" dirty="0"/>
              <a:t>b) and by making use of the tools you learned:</a:t>
            </a:r>
          </a:p>
          <a:p>
            <a:pPr lvl="1">
              <a:buFontTx/>
              <a:buChar char="-"/>
            </a:pPr>
            <a:r>
              <a:rPr lang="en-US" dirty="0"/>
              <a:t>For example: Hour-glass structure, Power of position, Cohesiveness of sentences, Coherence of paragraphs</a:t>
            </a:r>
          </a:p>
          <a:p>
            <a:pPr lvl="1">
              <a:buFontTx/>
              <a:buChar char="-"/>
            </a:pPr>
            <a:r>
              <a:rPr lang="en-US" dirty="0"/>
              <a:t>Avoid cumbersome expressions, (Appropriate word usage)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2F6CB8-9391-4BED-909F-C47A979AE1C4}" type="datetime1">
              <a:rPr kumimoji="0" lang="de-DE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22.09.21</a:t>
            </a:fld>
            <a:endParaRPr kumimoji="0" lang="de-DE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((Vorname Nachname))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AE60A-B69C-4790-82F7-3882EDF23186}" type="slidenum">
              <a:rPr kumimoji="0" lang="de-DE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/>
              <a:t>Report writing - practice</a:t>
            </a:r>
          </a:p>
        </p:txBody>
      </p:sp>
    </p:spTree>
    <p:extLst>
      <p:ext uri="{BB962C8B-B14F-4D97-AF65-F5344CB8AC3E}">
        <p14:creationId xmlns:p14="http://schemas.microsoft.com/office/powerpoint/2010/main" val="3185660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800" y="1741193"/>
            <a:ext cx="11328400" cy="421004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S06xE02 – Start structuring your report</a:t>
            </a:r>
          </a:p>
          <a:p>
            <a:pPr>
              <a:buFontTx/>
              <a:buChar char="-"/>
            </a:pPr>
            <a:r>
              <a:rPr lang="en-US" b="1" dirty="0"/>
              <a:t>Use abstract (draft or bullet points) and start “skeleton” for your report</a:t>
            </a:r>
          </a:p>
          <a:p>
            <a:pPr>
              <a:buFontTx/>
              <a:buChar char="-"/>
            </a:pPr>
            <a:r>
              <a:rPr lang="en-US" b="1" dirty="0"/>
              <a:t>Introduction</a:t>
            </a:r>
          </a:p>
          <a:p>
            <a:pPr lvl="1">
              <a:buFontTx/>
              <a:buChar char="-"/>
            </a:pPr>
            <a:r>
              <a:rPr lang="en-US" b="1" dirty="0"/>
              <a:t>Paragraph 1: background, state-of-the-art on subject</a:t>
            </a:r>
          </a:p>
          <a:p>
            <a:pPr lvl="1">
              <a:buFontTx/>
              <a:buChar char="-"/>
            </a:pPr>
            <a:r>
              <a:rPr lang="en-US" b="1" dirty="0"/>
              <a:t>Paragraph 2: focus on specific topic</a:t>
            </a:r>
          </a:p>
          <a:p>
            <a:pPr lvl="1">
              <a:buFontTx/>
              <a:buChar char="-"/>
            </a:pPr>
            <a:r>
              <a:rPr lang="en-US" b="1" dirty="0"/>
              <a:t>Paragraph 3: problem statement</a:t>
            </a:r>
          </a:p>
          <a:p>
            <a:pPr>
              <a:buFontTx/>
              <a:buChar char="-"/>
            </a:pPr>
            <a:r>
              <a:rPr lang="en-US" b="1" dirty="0"/>
              <a:t>Results</a:t>
            </a:r>
          </a:p>
          <a:p>
            <a:pPr lvl="1">
              <a:buFontTx/>
              <a:buChar char="-"/>
            </a:pPr>
            <a:r>
              <a:rPr lang="en-US" b="1" dirty="0"/>
              <a:t>Section header 1 =  message 1</a:t>
            </a:r>
          </a:p>
          <a:p>
            <a:pPr lvl="1">
              <a:buFontTx/>
              <a:buChar char="-"/>
            </a:pPr>
            <a:r>
              <a:rPr lang="en-US" b="1" dirty="0"/>
              <a:t>Section header 2 = message 2</a:t>
            </a:r>
          </a:p>
          <a:p>
            <a:pPr>
              <a:buFontTx/>
              <a:buChar char="-"/>
            </a:pPr>
            <a:r>
              <a:rPr lang="en-US" b="1" dirty="0"/>
              <a:t>Discussion</a:t>
            </a:r>
          </a:p>
          <a:p>
            <a:pPr lvl="1">
              <a:buFontTx/>
              <a:buChar char="-"/>
            </a:pPr>
            <a:r>
              <a:rPr lang="en-US" b="1" dirty="0"/>
              <a:t>Paragraph 1: message 1 in context of problem/question</a:t>
            </a:r>
          </a:p>
          <a:p>
            <a:pPr>
              <a:buFontTx/>
              <a:buChar char="-"/>
            </a:pPr>
            <a:r>
              <a:rPr lang="en-US" b="1" dirty="0"/>
              <a:t>Figure:</a:t>
            </a:r>
          </a:p>
          <a:p>
            <a:pPr lvl="1">
              <a:buFontTx/>
              <a:buChar char="-"/>
            </a:pPr>
            <a:r>
              <a:rPr lang="en-US" b="1" dirty="0"/>
              <a:t>Title: one sentence message, if possible.</a:t>
            </a:r>
          </a:p>
          <a:p>
            <a:pPr lvl="1">
              <a:buFontTx/>
              <a:buChar char="-"/>
            </a:pPr>
            <a:r>
              <a:rPr lang="en-US" b="1" dirty="0"/>
              <a:t>Legend: what does the figure tell us (rather than describing what the reader looks at)?</a:t>
            </a:r>
          </a:p>
          <a:p>
            <a:pPr marL="271462" lvl="1" indent="0">
              <a:buNone/>
            </a:pP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2F6CB8-9391-4BED-909F-C47A979AE1C4}" type="datetime1">
              <a:rPr kumimoji="0" lang="de-DE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22.09.21</a:t>
            </a:fld>
            <a:endParaRPr kumimoji="0" lang="de-DE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((Vorname Nachname))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AE60A-B69C-4790-82F7-3882EDF23186}" type="slidenum">
              <a:rPr kumimoji="0" lang="de-DE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/>
              <a:t>Report writing - practice</a:t>
            </a:r>
          </a:p>
        </p:txBody>
      </p:sp>
    </p:spTree>
    <p:extLst>
      <p:ext uri="{BB962C8B-B14F-4D97-AF65-F5344CB8AC3E}">
        <p14:creationId xmlns:p14="http://schemas.microsoft.com/office/powerpoint/2010/main" val="1932000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800" y="1721028"/>
            <a:ext cx="11937000" cy="4210046"/>
          </a:xfrm>
        </p:spPr>
        <p:txBody>
          <a:bodyPr/>
          <a:lstStyle/>
          <a:p>
            <a:pPr marL="0" indent="0">
              <a:buNone/>
            </a:pPr>
            <a:r>
              <a:rPr lang="en-US" sz="2800" u="sng" dirty="0"/>
              <a:t>This course</a:t>
            </a:r>
            <a:r>
              <a:rPr lang="en-US" sz="2800" dirty="0"/>
              <a:t> - </a:t>
            </a:r>
            <a:r>
              <a:rPr lang="en-US" sz="2250" dirty="0">
                <a:solidFill>
                  <a:srgbClr val="1269B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2250" dirty="0">
                <a:solidFill>
                  <a:schemeClr val="bg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://sunagawalab.ethz.ch/MIM_SW/HS-2021/</a:t>
            </a:r>
            <a:endParaRPr lang="en-US" sz="225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sz="2800" u="sng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2800" u="sng" dirty="0"/>
              <a:t>Books</a:t>
            </a:r>
          </a:p>
          <a:p>
            <a:r>
              <a:rPr lang="en-US" sz="2000" dirty="0"/>
              <a:t>“A guide to scientific writing”, David Lindsay (basic)</a:t>
            </a:r>
          </a:p>
          <a:p>
            <a:r>
              <a:rPr lang="en-US" sz="2000" dirty="0"/>
              <a:t>”Writing Science”, Joshua Schimel (intermediate)</a:t>
            </a:r>
          </a:p>
          <a:p>
            <a:r>
              <a:rPr lang="en-US" sz="2000" dirty="0"/>
              <a:t>“Style”, Joseph M. Williams (advanced)</a:t>
            </a:r>
          </a:p>
          <a:p>
            <a:endParaRPr lang="en-US" sz="2800" u="sng" dirty="0"/>
          </a:p>
          <a:p>
            <a:pPr marL="0" indent="0">
              <a:buNone/>
            </a:pPr>
            <a:r>
              <a:rPr lang="en-US" sz="2800" u="sng" dirty="0"/>
              <a:t>Example online resource for scientific writing:</a:t>
            </a:r>
          </a:p>
          <a:p>
            <a:pPr marL="471488" lvl="2" indent="-271463">
              <a:spcBef>
                <a:spcPts val="375"/>
              </a:spcBef>
            </a:pPr>
            <a:r>
              <a:rPr lang="en-US" sz="2400" dirty="0">
                <a:hlinkClick r:id="rId3"/>
              </a:rPr>
              <a:t>https://www.aje.com/en/arc/</a:t>
            </a:r>
            <a:endParaRPr lang="en-US" sz="2400" dirty="0"/>
          </a:p>
          <a:p>
            <a:pPr marL="471488" lvl="2" indent="-271463">
              <a:spcBef>
                <a:spcPts val="375"/>
              </a:spcBef>
            </a:pPr>
            <a:endParaRPr lang="en-US" sz="2500" dirty="0"/>
          </a:p>
          <a:p>
            <a:pPr marL="471488" lvl="2" indent="-271463">
              <a:spcBef>
                <a:spcPts val="375"/>
              </a:spcBef>
            </a:pPr>
            <a:endParaRPr lang="en-US" sz="2500" dirty="0"/>
          </a:p>
          <a:p>
            <a:endParaRPr lang="en-US" sz="2800" dirty="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US" sz="3600" dirty="0"/>
              <a:t>Resources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62473371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Research report </a:t>
            </a:r>
            <a:r>
              <a:rPr lang="en-GB" sz="3600" b="1" dirty="0"/>
              <a:t>due on 29. September 2021</a:t>
            </a:r>
          </a:p>
          <a:p>
            <a:pPr lvl="1"/>
            <a:r>
              <a:rPr lang="en-GB" sz="3300" b="1" dirty="0"/>
              <a:t> </a:t>
            </a:r>
            <a:r>
              <a:rPr lang="en-GB" sz="3300" dirty="0"/>
              <a:t>send by email to </a:t>
            </a:r>
            <a:r>
              <a:rPr lang="en-GB" sz="3300" dirty="0">
                <a:hlinkClick r:id="rId2"/>
              </a:rPr>
              <a:t>ssunagawa@ethz.ch</a:t>
            </a:r>
            <a:endParaRPr lang="en-GB" sz="3300" dirty="0"/>
          </a:p>
          <a:p>
            <a:r>
              <a:rPr lang="en-US" sz="3600" dirty="0"/>
              <a:t>max. 1,500 words, 1 fig and/or 1 table</a:t>
            </a:r>
          </a:p>
          <a:p>
            <a:pPr lvl="1"/>
            <a:r>
              <a:rPr lang="en-US" sz="3600" dirty="0"/>
              <a:t> include citations, but no bibliography needed</a:t>
            </a:r>
          </a:p>
          <a:p>
            <a:endParaRPr lang="en-US" sz="3600" dirty="0"/>
          </a:p>
          <a:p>
            <a:r>
              <a:rPr lang="en-US" sz="3600" dirty="0"/>
              <a:t>You will receive your certificate upon receipt of report</a:t>
            </a:r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de-CH" sz="3600" dirty="0" err="1"/>
              <a:t>Assignment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315777854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S05xE01 - Ten rules to avoid cumbersome expressions</a:t>
            </a:r>
          </a:p>
          <a:p>
            <a:pPr marL="0" indent="0">
              <a:buNone/>
            </a:pPr>
            <a:r>
              <a:rPr lang="en-US" sz="2000" dirty="0"/>
              <a:t>Please download the file: </a:t>
            </a:r>
            <a:r>
              <a:rPr lang="en-US" sz="2000" u="sng" dirty="0">
                <a:solidFill>
                  <a:schemeClr val="bg2"/>
                </a:solidFill>
              </a:rPr>
              <a:t>3.1-A_guide_to_scientific_writing_Chapter3.pdf</a:t>
            </a:r>
          </a:p>
          <a:p>
            <a:pPr marL="0" indent="0">
              <a:buNone/>
            </a:pPr>
            <a:r>
              <a:rPr lang="en-US" sz="2000" dirty="0"/>
              <a:t>In pairs, discuss two rules </a:t>
            </a:r>
            <a:r>
              <a:rPr lang="de-DE" sz="2000" dirty="0"/>
              <a:t>(</a:t>
            </a:r>
            <a:r>
              <a:rPr lang="en-US" sz="2000" dirty="0"/>
              <a:t>of the 10 in total). After that, present these points to all participants.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Cluster of nouns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Clusters of adjectives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Subordinate clauses at beginning of sentence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Nouns derived from verbs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Filler verbs / 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Passive vs active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Use of imprecise 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Use of compound prepositions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Use of multiple negatives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Use of unfamiliar abbreviations, symbols and references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14818064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r>
              <a:rPr lang="en-US" sz="2300" dirty="0"/>
              <a:t>Cluster of nouns</a:t>
            </a:r>
          </a:p>
          <a:p>
            <a:pPr marL="271462" lvl="1" indent="0">
              <a:buNone/>
            </a:pPr>
            <a:r>
              <a:rPr lang="en-US" sz="1400" dirty="0"/>
              <a:t>Often used to “save” words, but can be problematic if not familiar with terms</a:t>
            </a:r>
          </a:p>
          <a:p>
            <a:pPr marL="271462" lvl="1" indent="0">
              <a:buNone/>
            </a:pPr>
            <a:r>
              <a:rPr lang="en-US" sz="1400" dirty="0"/>
              <a:t>Example: “</a:t>
            </a:r>
            <a:r>
              <a:rPr lang="en-US" sz="1400" u="sng" dirty="0"/>
              <a:t>chemical</a:t>
            </a:r>
            <a:r>
              <a:rPr lang="en-US" sz="1400" dirty="0"/>
              <a:t> </a:t>
            </a:r>
            <a:r>
              <a:rPr lang="en-US" sz="1400" u="sng" dirty="0"/>
              <a:t>healing</a:t>
            </a:r>
            <a:r>
              <a:rPr lang="en-US" sz="1400" dirty="0"/>
              <a:t> </a:t>
            </a:r>
            <a:r>
              <a:rPr lang="en-US" sz="1400" u="sng" dirty="0"/>
              <a:t>suppression</a:t>
            </a:r>
            <a:r>
              <a:rPr lang="en-US" sz="1400" dirty="0"/>
              <a:t>” (note: “chemical” could be noun or adjective)</a:t>
            </a:r>
          </a:p>
          <a:p>
            <a:pPr lvl="1">
              <a:buFont typeface="Wingdings" pitchFamily="2" charset="2"/>
              <a:buChar char="à"/>
            </a:pPr>
            <a:r>
              <a:rPr lang="en-US" sz="1400" dirty="0">
                <a:sym typeface="Wingdings" pitchFamily="2" charset="2"/>
              </a:rPr>
              <a:t>m</a:t>
            </a:r>
            <a:r>
              <a:rPr lang="en-US" sz="1400" dirty="0"/>
              <a:t>eaning unclear</a:t>
            </a:r>
          </a:p>
          <a:p>
            <a:pPr marL="271462" lvl="1" indent="0">
              <a:buNone/>
            </a:pPr>
            <a:r>
              <a:rPr lang="en-US" sz="1400" dirty="0"/>
              <a:t>Recommendation a): use of prepositions</a:t>
            </a:r>
          </a:p>
          <a:p>
            <a:pPr marL="271462" lvl="1" indent="0">
              <a:buNone/>
            </a:pPr>
            <a:r>
              <a:rPr lang="en-US" sz="1400" dirty="0"/>
              <a:t>Example: “suppression of healing by chemicals”</a:t>
            </a:r>
          </a:p>
          <a:p>
            <a:pPr marL="271462" lvl="1" indent="0">
              <a:buNone/>
            </a:pPr>
            <a:r>
              <a:rPr lang="en-US" sz="1400" dirty="0"/>
              <a:t>Recommendation b): change noun to adjective or verb</a:t>
            </a:r>
          </a:p>
          <a:p>
            <a:pPr marL="271462" lvl="1" indent="0">
              <a:buNone/>
            </a:pPr>
            <a:r>
              <a:rPr lang="en-US" sz="1400" dirty="0"/>
              <a:t>Example: “suppression of chemical healing”, “to suppress the healing by chemicals”</a:t>
            </a:r>
          </a:p>
          <a:p>
            <a:pPr marL="271462" lvl="1" indent="0">
              <a:buNone/>
            </a:pPr>
            <a:r>
              <a:rPr lang="en-US" sz="1400" dirty="0"/>
              <a:t>Recommendation c): use of hyphen</a:t>
            </a:r>
          </a:p>
          <a:p>
            <a:pPr marL="271462" lvl="1" indent="0">
              <a:buNone/>
            </a:pPr>
            <a:r>
              <a:rPr lang="en-US" sz="1400" dirty="0"/>
              <a:t>Example: “healing-suppression by chemicals”</a:t>
            </a:r>
          </a:p>
          <a:p>
            <a:r>
              <a:rPr lang="en-US" sz="2300" dirty="0"/>
              <a:t>Cluster of adjectives</a:t>
            </a:r>
          </a:p>
          <a:p>
            <a:pPr marL="271462" lvl="1" indent="0">
              <a:buNone/>
            </a:pPr>
            <a:r>
              <a:rPr lang="en-US" sz="1700" dirty="0"/>
              <a:t>The </a:t>
            </a:r>
            <a:r>
              <a:rPr lang="en-US" sz="1700" u="sng" dirty="0"/>
              <a:t>maximum net</a:t>
            </a:r>
            <a:r>
              <a:rPr lang="en-US" sz="1700" dirty="0"/>
              <a:t> returns </a:t>
            </a:r>
            <a:r>
              <a:rPr lang="en-US" sz="1700" u="sng" dirty="0"/>
              <a:t>above feed</a:t>
            </a:r>
            <a:r>
              <a:rPr lang="en-US" sz="1700" dirty="0"/>
              <a:t> cost ration</a:t>
            </a:r>
          </a:p>
          <a:p>
            <a:pPr marL="271462" lvl="1" indent="0">
              <a:buNone/>
            </a:pPr>
            <a:r>
              <a:rPr lang="en-US" sz="1400" dirty="0">
                <a:sym typeface="Wingdings" pitchFamily="2" charset="2"/>
              </a:rPr>
              <a:t> Use of hyphens would improve readability (clarity)</a:t>
            </a:r>
            <a:endParaRPr lang="en-US" sz="1400" dirty="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340635927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r>
              <a:rPr lang="en-US" sz="2000" dirty="0"/>
              <a:t>Cluster of nouns / adjectives</a:t>
            </a:r>
          </a:p>
          <a:p>
            <a:pPr marL="271462" lvl="1" indent="0">
              <a:buNone/>
            </a:pPr>
            <a:r>
              <a:rPr lang="en-US" sz="1700" dirty="0"/>
              <a:t>Examples: “</a:t>
            </a:r>
            <a:r>
              <a:rPr lang="en-US" sz="1700" b="1" dirty="0"/>
              <a:t>difficult child psychology problems</a:t>
            </a:r>
            <a:r>
              <a:rPr lang="en-US" sz="1700" dirty="0"/>
              <a:t>”, “</a:t>
            </a:r>
            <a:r>
              <a:rPr lang="en-US" sz="1700" b="1" dirty="0"/>
              <a:t>maximum net returns above feed cost ration”</a:t>
            </a:r>
          </a:p>
          <a:p>
            <a:pPr lvl="1"/>
            <a:r>
              <a:rPr lang="en-US" sz="1700" dirty="0"/>
              <a:t>often arise due to over-familiarity within field</a:t>
            </a:r>
          </a:p>
          <a:p>
            <a:pPr lvl="1"/>
            <a:r>
              <a:rPr lang="en-US" sz="1700" dirty="0"/>
              <a:t>often imprecise</a:t>
            </a:r>
          </a:p>
          <a:p>
            <a:pPr lvl="1"/>
            <a:r>
              <a:rPr lang="en-US" sz="1700" dirty="0"/>
              <a:t>connection may not be clear: difficult child?, difficult problem?</a:t>
            </a:r>
          </a:p>
          <a:p>
            <a:pPr lvl="1"/>
            <a:r>
              <a:rPr lang="en-US" sz="1700" dirty="0"/>
              <a:t>use of prepositions may resolve: the problems </a:t>
            </a:r>
            <a:r>
              <a:rPr lang="en-US" sz="1700" u="sng" dirty="0"/>
              <a:t>of</a:t>
            </a:r>
            <a:r>
              <a:rPr lang="en-US" sz="1700" dirty="0"/>
              <a:t> difficult child psychology</a:t>
            </a:r>
          </a:p>
          <a:p>
            <a:pPr lvl="1"/>
            <a:r>
              <a:rPr lang="en-US" sz="1700" dirty="0"/>
              <a:t>replace nouns by adjectives: psycholo</a:t>
            </a:r>
            <a:r>
              <a:rPr lang="en-US" sz="1700" u="sng" dirty="0"/>
              <a:t>gical</a:t>
            </a:r>
            <a:r>
              <a:rPr lang="en-US" sz="1700" dirty="0"/>
              <a:t> problems</a:t>
            </a:r>
          </a:p>
          <a:p>
            <a:pPr lvl="1"/>
            <a:r>
              <a:rPr lang="en-US" sz="1700" dirty="0"/>
              <a:t>use of hyphen: tamoxifen-injection</a:t>
            </a:r>
          </a:p>
          <a:p>
            <a:pPr marL="271462" lvl="1" indent="0">
              <a:buNone/>
            </a:pPr>
            <a:endParaRPr lang="en-US" sz="1700" dirty="0"/>
          </a:p>
          <a:p>
            <a:pPr lvl="1"/>
            <a:endParaRPr lang="en-US" sz="1700" dirty="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46365561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r>
              <a:rPr lang="en-US" sz="1600" dirty="0"/>
              <a:t>Subordinate clauses at beginning of sentence</a:t>
            </a:r>
          </a:p>
          <a:p>
            <a:pPr marL="0" indent="0">
              <a:buNone/>
            </a:pPr>
            <a:r>
              <a:rPr lang="en-US" sz="1600" dirty="0"/>
              <a:t>Sentences starting with subordinate clauses: “(</a:t>
            </a:r>
            <a:r>
              <a:rPr lang="en-US" sz="1600" dirty="0" err="1"/>
              <a:t>Thus|While|Under</a:t>
            </a:r>
            <a:r>
              <a:rPr lang="en-US" sz="1600" dirty="0"/>
              <a:t> the condition), [subordinate clause], [main topic]”</a:t>
            </a:r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 </a:t>
            </a:r>
            <a:r>
              <a:rPr lang="en-US" sz="1600" dirty="0"/>
              <a:t>Key issues at beginning, main topic of the sentence towards end of a sentence</a:t>
            </a:r>
          </a:p>
          <a:p>
            <a:pPr marL="0" indent="0">
              <a:buNone/>
            </a:pPr>
            <a:r>
              <a:rPr lang="en-US" sz="1600" dirty="0"/>
              <a:t>Recommendation: put main topic towards beginning</a:t>
            </a:r>
          </a:p>
          <a:p>
            <a:pPr marL="0" indent="0">
              <a:buNone/>
            </a:pPr>
            <a:r>
              <a:rPr lang="en-US" sz="1600" dirty="0"/>
              <a:t>Exception: if focus should be on key issue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2"/>
                </a:solidFill>
                <a:sym typeface="Wingdings" pitchFamily="2" charset="2"/>
              </a:rPr>
              <a:t> Power of position</a:t>
            </a:r>
            <a:endParaRPr lang="en-US" sz="16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Nouns derived from verbs</a:t>
            </a:r>
          </a:p>
          <a:p>
            <a:pPr marL="0" indent="0">
              <a:buNone/>
            </a:pPr>
            <a:r>
              <a:rPr lang="en-US" sz="1600" dirty="0"/>
              <a:t>Sentences starting with nouns that are unnecessary: “Weights of the animals were taken”</a:t>
            </a:r>
          </a:p>
          <a:p>
            <a:pPr marL="0" indent="0">
              <a:buNone/>
            </a:pPr>
            <a:r>
              <a:rPr lang="en-US" sz="1600" dirty="0"/>
              <a:t>Recommendation: more elegant/precise to use verbs: “The animals were weighed”, “We weighed the animals”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2"/>
                </a:solidFill>
                <a:sym typeface="Wingdings" pitchFamily="2" charset="2"/>
              </a:rPr>
              <a:t> Cosmetics last</a:t>
            </a:r>
            <a:endParaRPr lang="en-US" sz="16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206102655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r>
              <a:rPr lang="en-US" dirty="0"/>
              <a:t>Subordinate clauses at beginning of sentence</a:t>
            </a:r>
          </a:p>
          <a:p>
            <a:pPr marL="271462" lvl="1" indent="0">
              <a:buNone/>
            </a:pPr>
            <a:r>
              <a:rPr lang="en-US" sz="1800" dirty="0"/>
              <a:t>Example: “</a:t>
            </a:r>
            <a:r>
              <a:rPr lang="en-US" sz="1800" b="1" dirty="0"/>
              <a:t>Thus, although there were too few plots to show all of the interactions which we thought […], under the conditions of the experiment […], copper and zinc acted additively.”</a:t>
            </a:r>
          </a:p>
          <a:p>
            <a:pPr marL="271462" lvl="1" indent="0">
              <a:buNone/>
            </a:pPr>
            <a:endParaRPr lang="en-US" sz="1800" b="1" dirty="0"/>
          </a:p>
          <a:p>
            <a:pPr marL="271462" lvl="1" indent="0">
              <a:buNone/>
            </a:pPr>
            <a:r>
              <a:rPr lang="en-US" sz="1950" dirty="0">
                <a:solidFill>
                  <a:srgbClr val="0070C0"/>
                </a:solidFill>
                <a:sym typeface="Wingdings" pitchFamily="2" charset="2"/>
              </a:rPr>
              <a:t> </a:t>
            </a:r>
            <a:r>
              <a:rPr lang="en-US" sz="1950" dirty="0">
                <a:solidFill>
                  <a:srgbClr val="0070C0"/>
                </a:solidFill>
              </a:rPr>
              <a:t>Remember power of position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	“Thus, copper and zinc acted additively under the conditions of our experiment, although there 	were […]</a:t>
            </a:r>
            <a:r>
              <a:rPr lang="en-US" dirty="0">
                <a:solidFill>
                  <a:srgbClr val="00B050"/>
                </a:solidFill>
              </a:rPr>
              <a:t>”</a:t>
            </a:r>
            <a:endParaRPr lang="en-US" dirty="0"/>
          </a:p>
          <a:p>
            <a:r>
              <a:rPr lang="en-US" dirty="0"/>
              <a:t>Avoid:</a:t>
            </a:r>
          </a:p>
          <a:p>
            <a:pPr lvl="1"/>
            <a:r>
              <a:rPr lang="en-US" dirty="0"/>
              <a:t>“Despite the fact that”</a:t>
            </a:r>
          </a:p>
          <a:p>
            <a:pPr lvl="1"/>
            <a:r>
              <a:rPr lang="en-US" dirty="0"/>
              <a:t>”While”, “Whilst”…</a:t>
            </a:r>
          </a:p>
          <a:p>
            <a:pPr marL="613172" lvl="1" indent="-342900">
              <a:buFont typeface="Wingdings" pitchFamily="2" charset="2"/>
              <a:buChar char="à"/>
            </a:pPr>
            <a:r>
              <a:rPr lang="en-US" sz="1950" dirty="0">
                <a:solidFill>
                  <a:srgbClr val="0070C0"/>
                </a:solidFill>
              </a:rPr>
              <a:t>Except, if content of subordinate clause is indeed most important part</a:t>
            </a:r>
          </a:p>
          <a:p>
            <a:pPr marL="270272" lvl="1" indent="0">
              <a:buNone/>
            </a:pPr>
            <a:r>
              <a:rPr lang="en-US" sz="1800" b="1" dirty="0">
                <a:solidFill>
                  <a:srgbClr val="00B050"/>
                </a:solidFill>
              </a:rPr>
              <a:t>	“To test the efficacy of drug A on cell type B, we performed a dilution-to-extinction assay, 	which […]”</a:t>
            </a:r>
          </a:p>
          <a:p>
            <a:pPr marL="470297" lvl="2" indent="0">
              <a:buNone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290738760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Filler verbs / words</a:t>
            </a:r>
          </a:p>
          <a:p>
            <a:pPr marL="0" indent="0">
              <a:buNone/>
            </a:pPr>
            <a:r>
              <a:rPr lang="en-US" sz="1600" dirty="0"/>
              <a:t>Verbs that are “wasted as nouns”: </a:t>
            </a:r>
          </a:p>
          <a:p>
            <a:pPr marL="0" indent="0">
              <a:buNone/>
            </a:pPr>
            <a:r>
              <a:rPr lang="en-US" sz="1600" dirty="0"/>
              <a:t>Example: “We conducted a study” </a:t>
            </a:r>
            <a:r>
              <a:rPr lang="en-US" sz="1600" dirty="0">
                <a:sym typeface="Wingdings" pitchFamily="2" charset="2"/>
              </a:rPr>
              <a:t> “We studied”</a:t>
            </a:r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	easier to read, fewer words used, no content lost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Recommendation: Try turning nouns into verbs, check if clarity improved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Passive vs active</a:t>
            </a:r>
          </a:p>
          <a:p>
            <a:pPr marL="0" indent="0">
              <a:buNone/>
            </a:pPr>
            <a:r>
              <a:rPr lang="en-US" sz="1600" dirty="0"/>
              <a:t>Passive is if doer is not known: usually better use active</a:t>
            </a:r>
          </a:p>
          <a:p>
            <a:pPr marL="0" indent="0">
              <a:buNone/>
            </a:pPr>
            <a:r>
              <a:rPr lang="en-US" sz="1600" dirty="0"/>
              <a:t>Recommendation: methods should be in active voice (but debatable)</a:t>
            </a:r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232018112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r>
              <a:rPr lang="en-US" dirty="0"/>
              <a:t>Nouns derived from verbs</a:t>
            </a:r>
          </a:p>
          <a:p>
            <a:pPr marL="271462" lvl="1" indent="0">
              <a:buNone/>
            </a:pPr>
            <a:r>
              <a:rPr lang="en-US" dirty="0"/>
              <a:t>Example: </a:t>
            </a:r>
          </a:p>
          <a:p>
            <a:pPr marL="271462" lvl="1" indent="0">
              <a:buNone/>
            </a:pPr>
            <a:r>
              <a:rPr lang="en-US" dirty="0"/>
              <a:t>“</a:t>
            </a:r>
            <a:r>
              <a:rPr lang="en-US" dirty="0">
                <a:highlight>
                  <a:srgbClr val="FFFF00"/>
                </a:highlight>
              </a:rPr>
              <a:t>Weights</a:t>
            </a:r>
            <a:r>
              <a:rPr lang="en-US" dirty="0"/>
              <a:t> of the animals were taken” </a:t>
            </a:r>
            <a:r>
              <a:rPr lang="en-US" dirty="0">
                <a:sym typeface="Wingdings" pitchFamily="2" charset="2"/>
              </a:rPr>
              <a:t> “</a:t>
            </a:r>
            <a:r>
              <a:rPr lang="en-US" dirty="0"/>
              <a:t>The animals were </a:t>
            </a:r>
            <a:r>
              <a:rPr lang="en-US" dirty="0">
                <a:highlight>
                  <a:srgbClr val="FFFF00"/>
                </a:highlight>
              </a:rPr>
              <a:t>weighed</a:t>
            </a:r>
            <a:r>
              <a:rPr lang="en-US" dirty="0"/>
              <a:t>”</a:t>
            </a:r>
          </a:p>
          <a:p>
            <a:pPr marL="271462" lvl="1" indent="0">
              <a:buNone/>
            </a:pPr>
            <a:r>
              <a:rPr lang="en-US" dirty="0"/>
              <a:t>“Low temperature caused a </a:t>
            </a:r>
            <a:r>
              <a:rPr lang="en-US" dirty="0">
                <a:highlight>
                  <a:srgbClr val="FFFF00"/>
                </a:highlight>
              </a:rPr>
              <a:t>reduction</a:t>
            </a:r>
            <a:r>
              <a:rPr lang="en-US" dirty="0"/>
              <a:t> in the rate of the reaction” </a:t>
            </a:r>
            <a:r>
              <a:rPr lang="en-US" dirty="0">
                <a:sym typeface="Wingdings" pitchFamily="2" charset="2"/>
              </a:rPr>
              <a:t> “Low temperatures </a:t>
            </a:r>
            <a:r>
              <a:rPr lang="en-US" dirty="0">
                <a:highlight>
                  <a:srgbClr val="FFFF00"/>
                </a:highlight>
                <a:sym typeface="Wingdings" pitchFamily="2" charset="2"/>
              </a:rPr>
              <a:t>reduced</a:t>
            </a:r>
            <a:r>
              <a:rPr lang="en-US" dirty="0">
                <a:sym typeface="Wingdings" pitchFamily="2" charset="2"/>
              </a:rPr>
              <a:t> the rate of reaction</a:t>
            </a:r>
            <a:r>
              <a:rPr lang="en-US" dirty="0"/>
              <a:t>“</a:t>
            </a:r>
          </a:p>
          <a:p>
            <a:pPr marL="271462" lvl="1" indent="0">
              <a:buNone/>
            </a:pPr>
            <a:endParaRPr lang="en-US" dirty="0"/>
          </a:p>
          <a:p>
            <a:r>
              <a:rPr lang="en-US" sz="1600" dirty="0"/>
              <a:t>Filler verbs / words</a:t>
            </a:r>
          </a:p>
          <a:p>
            <a:pPr marL="271462" lvl="1" indent="0">
              <a:buNone/>
            </a:pPr>
            <a:r>
              <a:rPr lang="en-US" dirty="0"/>
              <a:t>Example:</a:t>
            </a:r>
          </a:p>
          <a:p>
            <a:pPr marL="271462" lvl="1" indent="0">
              <a:buNone/>
            </a:pPr>
            <a:r>
              <a:rPr lang="en-US" dirty="0"/>
              <a:t>“We </a:t>
            </a:r>
            <a:r>
              <a:rPr lang="en-US" dirty="0">
                <a:highlight>
                  <a:srgbClr val="FFFF00"/>
                </a:highlight>
              </a:rPr>
              <a:t>conducted a study o</a:t>
            </a:r>
            <a:r>
              <a:rPr lang="en-US" dirty="0"/>
              <a:t>f pathogenic insects”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“We </a:t>
            </a:r>
            <a:r>
              <a:rPr lang="en-US" dirty="0">
                <a:highlight>
                  <a:srgbClr val="FFFF00"/>
                </a:highlight>
              </a:rPr>
              <a:t>studied</a:t>
            </a:r>
            <a:r>
              <a:rPr lang="en-US" dirty="0"/>
              <a:t> pathogenic insects”</a:t>
            </a:r>
          </a:p>
          <a:p>
            <a:pPr marL="271462" lvl="1" indent="0">
              <a:buNone/>
            </a:pPr>
            <a:r>
              <a:rPr lang="en-US" dirty="0"/>
              <a:t>Focus on noun and rather use it as a verb.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Passive vs active</a:t>
            </a:r>
          </a:p>
          <a:p>
            <a:pPr marL="0" indent="0">
              <a:buNone/>
            </a:pPr>
            <a:r>
              <a:rPr lang="en-US" sz="1600" dirty="0"/>
              <a:t>	Example: Patients were observed by two people for signs of abnormal </a:t>
            </a:r>
            <a:r>
              <a:rPr lang="en-US" sz="1600" dirty="0" err="1"/>
              <a:t>behaviours</a:t>
            </a:r>
            <a:r>
              <a:rPr lang="en-US" sz="1600" dirty="0"/>
              <a:t>…</a:t>
            </a:r>
          </a:p>
          <a:p>
            <a:pPr marL="0" indent="0">
              <a:buNone/>
            </a:pPr>
            <a:r>
              <a:rPr lang="en-US" sz="1600" dirty="0"/>
              <a:t>	Encouraged to use active voice, but not strict</a:t>
            </a:r>
          </a:p>
          <a:p>
            <a:pPr marL="0" indent="0">
              <a:buNone/>
            </a:pPr>
            <a:r>
              <a:rPr lang="en-US" sz="1600" dirty="0"/>
              <a:t>	May depend on emphasis</a:t>
            </a:r>
          </a:p>
          <a:p>
            <a:pPr marL="0" indent="0">
              <a:buNone/>
            </a:pPr>
            <a:r>
              <a:rPr lang="en-US" sz="1600" dirty="0"/>
              <a:t>	Active voice may give impression that something is not generalizable</a:t>
            </a:r>
          </a:p>
          <a:p>
            <a:pPr marL="0" indent="0">
              <a:buNone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271462" lvl="1" indent="0">
              <a:buNone/>
            </a:pPr>
            <a:endParaRPr lang="en-US" dirty="0"/>
          </a:p>
          <a:p>
            <a:pPr marL="271462" lvl="1" indent="0">
              <a:buNone/>
            </a:pPr>
            <a:endParaRPr lang="en-US" dirty="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423022869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3499" y="1792142"/>
            <a:ext cx="11328400" cy="421004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Use of imprecise words</a:t>
            </a:r>
          </a:p>
          <a:p>
            <a:pPr marL="0" indent="0">
              <a:buNone/>
            </a:pPr>
            <a:r>
              <a:rPr lang="en-US" sz="1600" dirty="0"/>
              <a:t>Examples: “Some, most, considerable, quite, somewhat, […]”</a:t>
            </a:r>
          </a:p>
          <a:p>
            <a:pPr marL="0" indent="0">
              <a:buNone/>
            </a:pPr>
            <a:r>
              <a:rPr lang="en-US" sz="1600" dirty="0"/>
              <a:t>Can mean different things. </a:t>
            </a:r>
          </a:p>
          <a:p>
            <a:pPr marL="0" indent="0">
              <a:buNone/>
            </a:pPr>
            <a:r>
              <a:rPr lang="en-US" sz="1600" dirty="0"/>
              <a:t>Recommendation: try to be specific, better actual numbers (percentage) or refer to data (e.g., table)</a:t>
            </a:r>
          </a:p>
          <a:p>
            <a:pPr marL="0" indent="0">
              <a:buNone/>
            </a:pPr>
            <a:r>
              <a:rPr lang="en-US" sz="1600" dirty="0"/>
              <a:t>“The gut contains a considerable number of bacterial species” -&gt; “The gut contains between 300-1000 bacterial species”</a:t>
            </a:r>
          </a:p>
          <a:p>
            <a:pPr marL="0" indent="0">
              <a:buNone/>
            </a:pPr>
            <a:r>
              <a:rPr lang="en-US" sz="1600" dirty="0"/>
              <a:t>Example 2: use of “etc.”</a:t>
            </a:r>
          </a:p>
          <a:p>
            <a:pPr marL="0" indent="0">
              <a:buNone/>
            </a:pPr>
            <a:r>
              <a:rPr lang="en-US" sz="1600" dirty="0"/>
              <a:t>Recommendation: use only if clear what would follow “The tubes were numbered 1,2,3,etc.”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Use of compound prepositions</a:t>
            </a:r>
          </a:p>
          <a:p>
            <a:pPr marL="0" indent="0">
              <a:buNone/>
            </a:pPr>
            <a:r>
              <a:rPr lang="en-US" sz="1600" dirty="0"/>
              <a:t>Example: “In case of…”, “In regards to this, …”, “According to …”, “In addition to …”</a:t>
            </a:r>
          </a:p>
          <a:p>
            <a:pPr marL="0" indent="0">
              <a:buNone/>
            </a:pPr>
            <a:r>
              <a:rPr lang="en-US" sz="1600" dirty="0"/>
              <a:t>Dilute meaningful part of sentences</a:t>
            </a:r>
          </a:p>
          <a:p>
            <a:pPr marL="0" indent="0">
              <a:buNone/>
            </a:pPr>
            <a:r>
              <a:rPr lang="en-US" sz="1600" dirty="0"/>
              <a:t>Recommendation: specify “this”</a:t>
            </a:r>
          </a:p>
          <a:p>
            <a:pPr marL="0" indent="0">
              <a:buNone/>
            </a:pPr>
            <a:r>
              <a:rPr lang="en-US" sz="1600" dirty="0"/>
              <a:t>Except if used a ”linker” to previous sentence</a:t>
            </a:r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 cap="none"/>
            </a:pPr>
            <a:r>
              <a:rPr lang="en-GB" sz="3600" dirty="0"/>
              <a:t>Improve clarity: 10 examples of cumbersome writing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2367" y="6550223"/>
            <a:ext cx="3600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David Lindsay: A guide to scientific writing. </a:t>
            </a:r>
          </a:p>
        </p:txBody>
      </p:sp>
    </p:spTree>
    <p:extLst>
      <p:ext uri="{BB962C8B-B14F-4D97-AF65-F5344CB8AC3E}">
        <p14:creationId xmlns:p14="http://schemas.microsoft.com/office/powerpoint/2010/main" val="314154570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Theme">
  <a:themeElements>
    <a:clrScheme name="ETH Zuerich - Fachwelt">
      <a:dk1>
        <a:sysClr val="windowText" lastClr="000000"/>
      </a:dk1>
      <a:lt1>
        <a:sysClr val="window" lastClr="FFFFFF"/>
      </a:lt1>
      <a:dk2>
        <a:srgbClr val="72791C"/>
      </a:dk2>
      <a:lt2>
        <a:srgbClr val="1269B0"/>
      </a:lt2>
      <a:accent1>
        <a:srgbClr val="91056A"/>
      </a:accent1>
      <a:accent2>
        <a:srgbClr val="6F6F64"/>
      </a:accent2>
      <a:accent3>
        <a:srgbClr val="A8322D"/>
      </a:accent3>
      <a:accent4>
        <a:srgbClr val="007A96"/>
      </a:accent4>
      <a:accent5>
        <a:srgbClr val="956013"/>
      </a:accent5>
      <a:accent6>
        <a:srgbClr val="FFFFFF"/>
      </a:accent6>
      <a:hlink>
        <a:srgbClr val="1269B0"/>
      </a:hlink>
      <a:folHlink>
        <a:srgbClr val="8CB63C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ETH Zuerich - Fachwelt">
    <a:dk1>
      <a:sysClr val="windowText" lastClr="000000"/>
    </a:dk1>
    <a:lt1>
      <a:sysClr val="window" lastClr="FFFFFF"/>
    </a:lt1>
    <a:dk2>
      <a:srgbClr val="72791C"/>
    </a:dk2>
    <a:lt2>
      <a:srgbClr val="1269B0"/>
    </a:lt2>
    <a:accent1>
      <a:srgbClr val="91056A"/>
    </a:accent1>
    <a:accent2>
      <a:srgbClr val="6F6F64"/>
    </a:accent2>
    <a:accent3>
      <a:srgbClr val="A8322D"/>
    </a:accent3>
    <a:accent4>
      <a:srgbClr val="007A96"/>
    </a:accent4>
    <a:accent5>
      <a:srgbClr val="956013"/>
    </a:accent5>
    <a:accent6>
      <a:srgbClr val="FFFFFF"/>
    </a:accent6>
    <a:hlink>
      <a:srgbClr val="1269B0"/>
    </a:hlink>
    <a:folHlink>
      <a:srgbClr val="8CB63C"/>
    </a:folHlink>
  </a:clrScheme>
</a:themeOverride>
</file>

<file path=ppt/theme/themeOverride2.xml><?xml version="1.0" encoding="utf-8"?>
<a:themeOverride xmlns:a="http://schemas.openxmlformats.org/drawingml/2006/main">
  <a:clrScheme name="ETH Zuerich - Fachwelt">
    <a:dk1>
      <a:sysClr val="windowText" lastClr="000000"/>
    </a:dk1>
    <a:lt1>
      <a:sysClr val="window" lastClr="FFFFFF"/>
    </a:lt1>
    <a:dk2>
      <a:srgbClr val="72791C"/>
    </a:dk2>
    <a:lt2>
      <a:srgbClr val="1269B0"/>
    </a:lt2>
    <a:accent1>
      <a:srgbClr val="91056A"/>
    </a:accent1>
    <a:accent2>
      <a:srgbClr val="6F6F64"/>
    </a:accent2>
    <a:accent3>
      <a:srgbClr val="A8322D"/>
    </a:accent3>
    <a:accent4>
      <a:srgbClr val="007A96"/>
    </a:accent4>
    <a:accent5>
      <a:srgbClr val="956013"/>
    </a:accent5>
    <a:accent6>
      <a:srgbClr val="FFFFFF"/>
    </a:accent6>
    <a:hlink>
      <a:srgbClr val="1269B0"/>
    </a:hlink>
    <a:folHlink>
      <a:srgbClr val="8CB63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1733</Words>
  <Application>Microsoft Macintosh PowerPoint</Application>
  <PresentationFormat>Widescreen</PresentationFormat>
  <Paragraphs>217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Wingdings</vt:lpstr>
      <vt:lpstr>Default Theme</vt:lpstr>
      <vt:lpstr>MIM workshop: General principles of scientific writing  21./22. Sep. 2021</vt:lpstr>
      <vt:lpstr>Improve clarity: 10 examples of cumbersome writing</vt:lpstr>
      <vt:lpstr>Improve clarity: 10 examples of cumbersome writing</vt:lpstr>
      <vt:lpstr>Improve clarity: 10 examples of cumbersome writing</vt:lpstr>
      <vt:lpstr>Improve clarity: 10 examples of cumbersome writing</vt:lpstr>
      <vt:lpstr>Improve clarity: 10 examples of cumbersome writing</vt:lpstr>
      <vt:lpstr>Improve clarity: 10 examples of cumbersome writing</vt:lpstr>
      <vt:lpstr>Improve clarity: 10 examples of cumbersome writing</vt:lpstr>
      <vt:lpstr>Improve clarity: 10 examples of cumbersome writing</vt:lpstr>
      <vt:lpstr>Improve clarity: 10 examples of cumbersome writing</vt:lpstr>
      <vt:lpstr>Improve clarity: 10 examples of cumbersome writing</vt:lpstr>
      <vt:lpstr>Improve clarity: 10 examples of cumbersome writing</vt:lpstr>
      <vt:lpstr>Report writing - practice</vt:lpstr>
      <vt:lpstr>Report writing - practice</vt:lpstr>
      <vt:lpstr>Resources</vt:lpstr>
      <vt:lpstr>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 workshop: General principles of scientific writing  08./09. Sep. 2020</dc:title>
  <dc:creator>Sunagawa  Shinichi</dc:creator>
  <cp:lastModifiedBy>Sunagawa  Shinichi</cp:lastModifiedBy>
  <cp:revision>23</cp:revision>
  <dcterms:created xsi:type="dcterms:W3CDTF">2020-09-08T14:51:54Z</dcterms:created>
  <dcterms:modified xsi:type="dcterms:W3CDTF">2021-09-22T09:38:52Z</dcterms:modified>
</cp:coreProperties>
</file>