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7" r:id="rId2"/>
    <p:sldId id="302" r:id="rId3"/>
    <p:sldId id="292" r:id="rId4"/>
    <p:sldId id="311" r:id="rId5"/>
    <p:sldId id="303" r:id="rId6"/>
    <p:sldId id="307" r:id="rId7"/>
    <p:sldId id="312" r:id="rId8"/>
    <p:sldId id="317" r:id="rId9"/>
    <p:sldId id="290" r:id="rId10"/>
    <p:sldId id="278" r:id="rId11"/>
    <p:sldId id="309" r:id="rId12"/>
    <p:sldId id="279" r:id="rId13"/>
    <p:sldId id="310" r:id="rId14"/>
    <p:sldId id="318" r:id="rId15"/>
    <p:sldId id="298" r:id="rId16"/>
    <p:sldId id="293" r:id="rId17"/>
    <p:sldId id="276" r:id="rId18"/>
    <p:sldId id="262" r:id="rId19"/>
    <p:sldId id="294" r:id="rId20"/>
    <p:sldId id="289" r:id="rId21"/>
    <p:sldId id="313" r:id="rId22"/>
    <p:sldId id="256" r:id="rId23"/>
    <p:sldId id="260" r:id="rId24"/>
    <p:sldId id="263" r:id="rId25"/>
    <p:sldId id="264" r:id="rId26"/>
    <p:sldId id="267" r:id="rId27"/>
    <p:sldId id="268" r:id="rId28"/>
    <p:sldId id="266" r:id="rId29"/>
    <p:sldId id="304" r:id="rId30"/>
    <p:sldId id="305" r:id="rId31"/>
    <p:sldId id="281" r:id="rId32"/>
    <p:sldId id="280" r:id="rId33"/>
    <p:sldId id="319" r:id="rId34"/>
    <p:sldId id="299" r:id="rId35"/>
    <p:sldId id="295" r:id="rId36"/>
    <p:sldId id="296" r:id="rId37"/>
    <p:sldId id="314" r:id="rId38"/>
    <p:sldId id="269" r:id="rId39"/>
    <p:sldId id="270" r:id="rId40"/>
    <p:sldId id="271" r:id="rId41"/>
    <p:sldId id="287" r:id="rId42"/>
    <p:sldId id="316" r:id="rId43"/>
    <p:sldId id="297" r:id="rId44"/>
    <p:sldId id="277" r:id="rId45"/>
    <p:sldId id="291" r:id="rId46"/>
    <p:sldId id="320" r:id="rId47"/>
    <p:sldId id="28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5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5" autoAdjust="0"/>
    <p:restoredTop sz="94878"/>
  </p:normalViewPr>
  <p:slideViewPr>
    <p:cSldViewPr snapToGrid="0">
      <p:cViewPr>
        <p:scale>
          <a:sx n="158" d="100"/>
          <a:sy n="158" d="100"/>
        </p:scale>
        <p:origin x="80" y="-59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7EBF1A-61CE-7F42-8615-B9D980F08E3B}" type="datetimeFigureOut">
              <a:rPr lang="en-US" smtClean="0"/>
              <a:t>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211867-1EE2-4D48-BBBF-7BBFF473D372}" type="slidenum">
              <a:rPr lang="en-US" smtClean="0"/>
              <a:t>‹#›</a:t>
            </a:fld>
            <a:endParaRPr lang="en-US"/>
          </a:p>
        </p:txBody>
      </p:sp>
    </p:spTree>
    <p:extLst>
      <p:ext uri="{BB962C8B-B14F-4D97-AF65-F5344CB8AC3E}">
        <p14:creationId xmlns:p14="http://schemas.microsoft.com/office/powerpoint/2010/main" val="55301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DB2CA-BD80-A440-A26A-DE1178F01822}" type="datetimeFigureOut">
              <a:rPr lang="en-US" smtClean="0"/>
              <a:t>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313A8F-D259-134D-9044-D729B66EAAB3}" type="slidenum">
              <a:rPr lang="en-US" smtClean="0"/>
              <a:t>‹#›</a:t>
            </a:fld>
            <a:endParaRPr lang="en-US"/>
          </a:p>
        </p:txBody>
      </p:sp>
    </p:spTree>
    <p:extLst>
      <p:ext uri="{BB962C8B-B14F-4D97-AF65-F5344CB8AC3E}">
        <p14:creationId xmlns:p14="http://schemas.microsoft.com/office/powerpoint/2010/main" val="79608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A">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31800" y="4563876"/>
            <a:ext cx="11328400" cy="1673412"/>
          </a:xfrm>
          <a:solidFill>
            <a:schemeClr val="bg2"/>
          </a:solidFill>
        </p:spPr>
        <p:txBody>
          <a:bodyPr lIns="144000" tIns="108000" bIns="0" anchor="t" anchorCtr="0"/>
          <a:lstStyle>
            <a:lvl1pPr marL="0" indent="0" algn="l">
              <a:lnSpc>
                <a:spcPct val="100000"/>
              </a:lnSpc>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sp>
        <p:nvSpPr>
          <p:cNvPr id="4" name="Datumsplatzhalter 3"/>
          <p:cNvSpPr>
            <a:spLocks noGrp="1"/>
          </p:cNvSpPr>
          <p:nvPr>
            <p:ph type="dt" sz="half" idx="10"/>
          </p:nvPr>
        </p:nvSpPr>
        <p:spPr/>
        <p:txBody>
          <a:bodyPr/>
          <a:lstStyle/>
          <a:p>
            <a:fld id="{92BF4FBE-0522-49A2-A01E-13F521B4C0B7}" type="datetime1">
              <a:rPr lang="de-DE" smtClean="0"/>
              <a:pPr/>
              <a:t>20.09.21</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2" name="Titel 1"/>
          <p:cNvSpPr>
            <a:spLocks noGrp="1"/>
          </p:cNvSpPr>
          <p:nvPr>
            <p:ph type="ctrTitle"/>
          </p:nvPr>
        </p:nvSpPr>
        <p:spPr>
          <a:xfrm>
            <a:off x="431800" y="3429000"/>
            <a:ext cx="11328400" cy="1152128"/>
          </a:xfrm>
          <a:solidFill>
            <a:schemeClr val="bg2"/>
          </a:solidFill>
        </p:spPr>
        <p:txBody>
          <a:bodyPr wrap="square" lIns="144000" tIns="72000" anchor="t" anchorCtr="0"/>
          <a:lstStyle>
            <a:lvl1pPr>
              <a:lnSpc>
                <a:spcPct val="100000"/>
              </a:lnSpc>
              <a:spcBef>
                <a:spcPts val="0"/>
              </a:spcBef>
              <a:defRPr sz="2400">
                <a:solidFill>
                  <a:schemeClr val="bg1"/>
                </a:solidFill>
              </a:defRPr>
            </a:lvl1pPr>
          </a:lstStyle>
          <a:p>
            <a:r>
              <a:rPr lang="de-CH"/>
              <a:t>Click to edit Master title style</a:t>
            </a:r>
            <a:endParaRPr lang="de-DE" dirty="0"/>
          </a:p>
        </p:txBody>
      </p:sp>
    </p:spTree>
    <p:extLst>
      <p:ext uri="{BB962C8B-B14F-4D97-AF65-F5344CB8AC3E}">
        <p14:creationId xmlns:p14="http://schemas.microsoft.com/office/powerpoint/2010/main" val="32237489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Kapitelauftakt B">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612003"/>
            <a:ext cx="11328400" cy="5616575"/>
          </a:xfrm>
          <a:solidFill>
            <a:schemeClr val="tx1"/>
          </a:solidFill>
        </p:spPr>
        <p:txBody>
          <a:bodyPr lIns="144000" tIns="450000" bIns="0" anchor="t" anchorCtr="0"/>
          <a:lstStyle>
            <a:lvl1pPr>
              <a:lnSpc>
                <a:spcPct val="113000"/>
              </a:lnSpc>
              <a:defRPr sz="2400" baseline="0">
                <a:solidFill>
                  <a:schemeClr val="bg1"/>
                </a:solidFill>
              </a:defRPr>
            </a:lvl1pPr>
          </a:lstStyle>
          <a:p>
            <a:r>
              <a:rPr lang="de-DE" dirty="0"/>
              <a:t>Titel und Hintergrundfarbe bearbeiten</a:t>
            </a:r>
          </a:p>
        </p:txBody>
      </p:sp>
      <p:sp>
        <p:nvSpPr>
          <p:cNvPr id="3" name="Datumsplatzhalter 2"/>
          <p:cNvSpPr>
            <a:spLocks noGrp="1"/>
          </p:cNvSpPr>
          <p:nvPr>
            <p:ph type="dt" sz="half" idx="10"/>
          </p:nvPr>
        </p:nvSpPr>
        <p:spPr/>
        <p:txBody>
          <a:bodyPr/>
          <a:lstStyle/>
          <a:p>
            <a:fld id="{681F6098-E9E1-42B4-9C80-2F52B9453439}" type="datetime1">
              <a:rPr lang="de-DE" smtClean="0"/>
              <a:pPr/>
              <a:t>20.09.21</a:t>
            </a:fld>
            <a:endParaRPr lang="de-DE"/>
          </a:p>
        </p:txBody>
      </p:sp>
      <p:sp>
        <p:nvSpPr>
          <p:cNvPr id="4" name="Fußzeilenplatzhalter 3"/>
          <p:cNvSpPr>
            <a:spLocks noGrp="1"/>
          </p:cNvSpPr>
          <p:nvPr>
            <p:ph type="ftr" sz="quarter" idx="11"/>
          </p:nvPr>
        </p:nvSpPr>
        <p:spPr/>
        <p:txBody>
          <a:bodyPr/>
          <a:lstStyle/>
          <a:p>
            <a:r>
              <a:rPr lang="de-DE"/>
              <a:t>((Vorname Nachname))</a:t>
            </a:r>
          </a:p>
        </p:txBody>
      </p:sp>
      <p:sp>
        <p:nvSpPr>
          <p:cNvPr id="5" name="Foliennummernplatzhalter 4"/>
          <p:cNvSpPr>
            <a:spLocks noGrp="1"/>
          </p:cNvSpPr>
          <p:nvPr>
            <p:ph type="sldNum" sz="quarter" idx="12"/>
          </p:nvPr>
        </p:nvSpPr>
        <p:spPr/>
        <p:txBody>
          <a:bodyPr/>
          <a:lstStyle/>
          <a:p>
            <a:fld id="{6C6AE60A-B69C-4790-82F7-3882EDF23186}" type="slidenum">
              <a:rPr lang="de-DE" smtClean="0"/>
              <a:pPr/>
              <a:t>‹#›</a:t>
            </a:fld>
            <a:endParaRPr lang="de-DE"/>
          </a:p>
        </p:txBody>
      </p:sp>
    </p:spTree>
    <p:extLst>
      <p:ext uri="{BB962C8B-B14F-4D97-AF65-F5344CB8AC3E}">
        <p14:creationId xmlns:p14="http://schemas.microsoft.com/office/powerpoint/2010/main" val="56043051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1711-805D-154B-948D-8B806D945F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E74297-8C43-6D46-9AD9-1E83E162D8F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634CF-C000-844F-AD50-C3C66D101F53}"/>
              </a:ext>
            </a:extLst>
          </p:cNvPr>
          <p:cNvSpPr>
            <a:spLocks noGrp="1"/>
          </p:cNvSpPr>
          <p:nvPr>
            <p:ph type="dt" sz="half" idx="10"/>
          </p:nvPr>
        </p:nvSpPr>
        <p:spPr/>
        <p:txBody>
          <a:bodyPr/>
          <a:lstStyle/>
          <a:p>
            <a:fld id="{DA43C29D-6432-A543-ADF7-073EAEC3B69B}" type="datetimeFigureOut">
              <a:rPr lang="en-US" smtClean="0"/>
              <a:t>9/20/21</a:t>
            </a:fld>
            <a:endParaRPr lang="en-US"/>
          </a:p>
        </p:txBody>
      </p:sp>
      <p:sp>
        <p:nvSpPr>
          <p:cNvPr id="5" name="Footer Placeholder 4">
            <a:extLst>
              <a:ext uri="{FF2B5EF4-FFF2-40B4-BE49-F238E27FC236}">
                <a16:creationId xmlns:a16="http://schemas.microsoft.com/office/drawing/2014/main" id="{76420549-5B76-E744-8CF2-A36286E2B1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03BC7-6650-8C49-BEB2-A848A9E068A1}"/>
              </a:ext>
            </a:extLst>
          </p:cNvPr>
          <p:cNvSpPr>
            <a:spLocks noGrp="1"/>
          </p:cNvSpPr>
          <p:nvPr>
            <p:ph type="sldNum" sz="quarter" idx="12"/>
          </p:nvPr>
        </p:nvSpPr>
        <p:spPr/>
        <p:txBody>
          <a:bodyPr/>
          <a:lstStyle/>
          <a:p>
            <a:fld id="{DDB1FC0D-B316-8C49-80A6-7E4B4F4D99D3}" type="slidenum">
              <a:rPr lang="en-US" smtClean="0"/>
              <a:t>‹#›</a:t>
            </a:fld>
            <a:endParaRPr lang="en-US"/>
          </a:p>
        </p:txBody>
      </p:sp>
    </p:spTree>
    <p:extLst>
      <p:ext uri="{BB962C8B-B14F-4D97-AF65-F5344CB8AC3E}">
        <p14:creationId xmlns:p14="http://schemas.microsoft.com/office/powerpoint/2010/main" val="2610271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B">
    <p:spTree>
      <p:nvGrpSpPr>
        <p:cNvPr id="1" name=""/>
        <p:cNvGrpSpPr/>
        <p:nvPr/>
      </p:nvGrpSpPr>
      <p:grpSpPr>
        <a:xfrm>
          <a:off x="0" y="0"/>
          <a:ext cx="0" cy="0"/>
          <a:chOff x="0" y="0"/>
          <a:chExt cx="0" cy="0"/>
        </a:xfrm>
      </p:grpSpPr>
      <p:sp>
        <p:nvSpPr>
          <p:cNvPr id="2" name="Titel 1"/>
          <p:cNvSpPr>
            <a:spLocks noGrp="1"/>
          </p:cNvSpPr>
          <p:nvPr>
            <p:ph type="ctrTitle"/>
          </p:nvPr>
        </p:nvSpPr>
        <p:spPr>
          <a:xfrm>
            <a:off x="431800" y="4823308"/>
            <a:ext cx="11328400" cy="1013969"/>
          </a:xfrm>
          <a:solidFill>
            <a:schemeClr val="bg2"/>
          </a:solidFill>
        </p:spPr>
        <p:txBody>
          <a:bodyPr wrap="square" lIns="144000" tIns="108000" anchor="t" anchorCtr="0"/>
          <a:lstStyle>
            <a:lvl1pPr>
              <a:lnSpc>
                <a:spcPct val="100000"/>
              </a:lnSpc>
              <a:spcBef>
                <a:spcPts val="0"/>
              </a:spcBef>
              <a:defRPr sz="2100" baseline="0">
                <a:solidFill>
                  <a:schemeClr val="bg1"/>
                </a:solidFill>
              </a:defRPr>
            </a:lvl1pPr>
          </a:lstStyle>
          <a:p>
            <a:r>
              <a:rPr lang="de-CH"/>
              <a:t>Click to edit Master title style</a:t>
            </a:r>
            <a:endParaRPr lang="de-DE" dirty="0"/>
          </a:p>
        </p:txBody>
      </p:sp>
      <p:sp>
        <p:nvSpPr>
          <p:cNvPr id="3" name="Untertitel 2"/>
          <p:cNvSpPr>
            <a:spLocks noGrp="1"/>
          </p:cNvSpPr>
          <p:nvPr>
            <p:ph type="subTitle" idx="1"/>
          </p:nvPr>
        </p:nvSpPr>
        <p:spPr>
          <a:xfrm>
            <a:off x="431800" y="5809756"/>
            <a:ext cx="11328400" cy="427535"/>
          </a:xfrm>
          <a:solidFill>
            <a:schemeClr val="bg2"/>
          </a:solidFill>
        </p:spPr>
        <p:txBody>
          <a:bodyPr lIns="144000" bIns="108000" anchor="b" anchorCtr="0">
            <a:noAutofit/>
          </a:bodyPr>
          <a:lstStyle>
            <a:lvl1pPr marL="0" indent="0" algn="l">
              <a:lnSpc>
                <a:spcPct val="100000"/>
              </a:lnSpc>
              <a:buNone/>
              <a:defRPr sz="135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pPr/>
              <a:t>20.09.21</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3"/>
            <a:ext cx="11328400" cy="4204512"/>
          </a:xfrm>
          <a:noFill/>
        </p:spPr>
        <p:txBody>
          <a:bodyPr/>
          <a:lstStyle>
            <a:lvl1pPr marL="0" indent="0">
              <a:buNone/>
              <a:defRPr/>
            </a:lvl1pPr>
          </a:lstStyle>
          <a:p>
            <a:r>
              <a:rPr lang="de-CH"/>
              <a:t>Drag picture to placeholder or click icon to add</a:t>
            </a:r>
            <a:endParaRPr lang="de-CH" dirty="0"/>
          </a:p>
        </p:txBody>
      </p:sp>
    </p:spTree>
    <p:extLst>
      <p:ext uri="{BB962C8B-B14F-4D97-AF65-F5344CB8AC3E}">
        <p14:creationId xmlns:p14="http://schemas.microsoft.com/office/powerpoint/2010/main" val="3340524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C">
    <p:spTree>
      <p:nvGrpSpPr>
        <p:cNvPr id="1" name=""/>
        <p:cNvGrpSpPr/>
        <p:nvPr/>
      </p:nvGrpSpPr>
      <p:grpSpPr>
        <a:xfrm>
          <a:off x="0" y="0"/>
          <a:ext cx="0" cy="0"/>
          <a:chOff x="0" y="0"/>
          <a:chExt cx="0" cy="0"/>
        </a:xfrm>
      </p:grpSpPr>
      <p:sp>
        <p:nvSpPr>
          <p:cNvPr id="2" name="Titel 1"/>
          <p:cNvSpPr>
            <a:spLocks noGrp="1"/>
          </p:cNvSpPr>
          <p:nvPr>
            <p:ph type="ctrTitle"/>
          </p:nvPr>
        </p:nvSpPr>
        <p:spPr>
          <a:xfrm>
            <a:off x="431800" y="4823308"/>
            <a:ext cx="11328400" cy="1013969"/>
          </a:xfrm>
          <a:noFill/>
        </p:spPr>
        <p:txBody>
          <a:bodyPr wrap="square" lIns="144000" tIns="108000" anchor="t" anchorCtr="0"/>
          <a:lstStyle>
            <a:lvl1pPr>
              <a:lnSpc>
                <a:spcPct val="100000"/>
              </a:lnSpc>
              <a:spcBef>
                <a:spcPts val="0"/>
              </a:spcBef>
              <a:defRPr sz="2100" baseline="0">
                <a:solidFill>
                  <a:schemeClr val="tx1"/>
                </a:solidFill>
              </a:defRPr>
            </a:lvl1pPr>
          </a:lstStyle>
          <a:p>
            <a:r>
              <a:rPr lang="de-CH"/>
              <a:t>Click to edit Master title style</a:t>
            </a:r>
            <a:endParaRPr lang="de-DE" dirty="0"/>
          </a:p>
        </p:txBody>
      </p:sp>
      <p:sp>
        <p:nvSpPr>
          <p:cNvPr id="3" name="Untertitel 2"/>
          <p:cNvSpPr>
            <a:spLocks noGrp="1"/>
          </p:cNvSpPr>
          <p:nvPr>
            <p:ph type="subTitle" idx="1"/>
          </p:nvPr>
        </p:nvSpPr>
        <p:spPr>
          <a:xfrm>
            <a:off x="431800" y="5809756"/>
            <a:ext cx="11328400" cy="427535"/>
          </a:xfrm>
          <a:noFill/>
        </p:spPr>
        <p:txBody>
          <a:bodyPr lIns="144000" bIns="108000" anchor="b" anchorCtr="0">
            <a:noAutofit/>
          </a:bodyPr>
          <a:lstStyle>
            <a:lvl1pPr marL="0" indent="0" algn="l">
              <a:lnSpc>
                <a:spcPct val="100000"/>
              </a:lnSpc>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sp>
        <p:nvSpPr>
          <p:cNvPr id="4" name="Datumsplatzhalter 3"/>
          <p:cNvSpPr>
            <a:spLocks noGrp="1"/>
          </p:cNvSpPr>
          <p:nvPr>
            <p:ph type="dt" sz="half" idx="10"/>
          </p:nvPr>
        </p:nvSpPr>
        <p:spPr/>
        <p:txBody>
          <a:bodyPr/>
          <a:lstStyle/>
          <a:p>
            <a:fld id="{0E397BD4-0686-495C-8D8F-54DB8CB790DF}" type="datetime1">
              <a:rPr lang="de-DE" smtClean="0"/>
              <a:pPr/>
              <a:t>20.09.21</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6"/>
            <a:ext cx="11328400" cy="4204513"/>
          </a:xfrm>
          <a:noFill/>
        </p:spPr>
        <p:txBody>
          <a:bodyPr/>
          <a:lstStyle>
            <a:lvl1pPr marL="0" indent="0">
              <a:buNone/>
              <a:defRPr/>
            </a:lvl1pPr>
          </a:lstStyle>
          <a:p>
            <a:r>
              <a:rPr lang="de-CH"/>
              <a:t>Drag picture to placeholder or click icon to add</a:t>
            </a:r>
            <a:endParaRPr lang="de-CH" dirty="0"/>
          </a:p>
        </p:txBody>
      </p:sp>
    </p:spTree>
    <p:extLst>
      <p:ext uri="{BB962C8B-B14F-4D97-AF65-F5344CB8AC3E}">
        <p14:creationId xmlns:p14="http://schemas.microsoft.com/office/powerpoint/2010/main" val="251136712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D (Hintergrund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31800" y="620714"/>
            <a:ext cx="11328397" cy="465726"/>
          </a:xfrm>
          <a:solidFill>
            <a:schemeClr val="bg1"/>
          </a:solidFill>
          <a:ln>
            <a:noFill/>
          </a:ln>
        </p:spPr>
        <p:txBody>
          <a:bodyPr lIns="144000" tIns="108000" anchor="t" anchorCtr="0"/>
          <a:lstStyle>
            <a:lvl1pPr marL="0" indent="0" algn="l">
              <a:lnSpc>
                <a:spcPct val="100000"/>
              </a:lnSpc>
              <a:buNone/>
              <a:defRPr sz="135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CH"/>
              <a:t>Click to edit Master subtitle style</a:t>
            </a:r>
            <a:endParaRPr lang="de-DE" dirty="0"/>
          </a:p>
        </p:txBody>
      </p:sp>
      <p:grpSp>
        <p:nvGrpSpPr>
          <p:cNvPr id="6" name="Gruppieren 5"/>
          <p:cNvGrpSpPr/>
          <p:nvPr userDrawn="1"/>
        </p:nvGrpSpPr>
        <p:grpSpPr>
          <a:xfrm>
            <a:off x="190500" y="152403"/>
            <a:ext cx="11811000" cy="612775"/>
            <a:chOff x="142875" y="152400"/>
            <a:chExt cx="8858250" cy="612775"/>
          </a:xfrm>
          <a:solidFill>
            <a:schemeClr val="bg2"/>
          </a:solidFill>
        </p:grpSpPr>
        <p:sp>
          <p:nvSpPr>
            <p:cNvPr id="7" name="Rechteck 6"/>
            <p:cNvSpPr/>
            <p:nvPr userDrawn="1"/>
          </p:nvSpPr>
          <p:spPr>
            <a:xfrm>
              <a:off x="142875" y="152400"/>
              <a:ext cx="8858250" cy="4683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9" name="Rechteck 8"/>
            <p:cNvSpPr/>
            <p:nvPr userDrawn="1"/>
          </p:nvSpPr>
          <p:spPr>
            <a:xfrm>
              <a:off x="142875" y="597694"/>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11" name="Rechteck 10"/>
            <p:cNvSpPr/>
            <p:nvPr userDrawn="1"/>
          </p:nvSpPr>
          <p:spPr>
            <a:xfrm>
              <a:off x="8820150" y="597693"/>
              <a:ext cx="180975"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pic>
          <p:nvPicPr>
            <p:cNvPr id="12" name="Bild 18" descr="g_eth_logo_kurz_neg_Schutzraum.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2" name="Titel 1"/>
          <p:cNvSpPr>
            <a:spLocks noGrp="1"/>
          </p:cNvSpPr>
          <p:nvPr>
            <p:ph type="ctrTitle"/>
          </p:nvPr>
        </p:nvSpPr>
        <p:spPr>
          <a:xfrm>
            <a:off x="431802" y="1063257"/>
            <a:ext cx="11328399" cy="960809"/>
          </a:xfrm>
          <a:solidFill>
            <a:schemeClr val="bg1"/>
          </a:solidFill>
        </p:spPr>
        <p:txBody>
          <a:bodyPr wrap="square" lIns="144000" tIns="0" anchor="t" anchorCtr="0"/>
          <a:lstStyle>
            <a:lvl1pPr>
              <a:lnSpc>
                <a:spcPct val="100000"/>
              </a:lnSpc>
              <a:spcBef>
                <a:spcPts val="0"/>
              </a:spcBef>
              <a:defRPr sz="2100"/>
            </a:lvl1pPr>
          </a:lstStyle>
          <a:p>
            <a:r>
              <a:rPr lang="de-CH"/>
              <a:t>Click to edit Master title style</a:t>
            </a:r>
            <a:endParaRPr lang="de-DE" dirty="0"/>
          </a:p>
        </p:txBody>
      </p:sp>
    </p:spTree>
    <p:extLst>
      <p:ext uri="{BB962C8B-B14F-4D97-AF65-F5344CB8AC3E}">
        <p14:creationId xmlns:p14="http://schemas.microsoft.com/office/powerpoint/2010/main" val="3412239022"/>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1-spaltig">
    <p:spTree>
      <p:nvGrpSpPr>
        <p:cNvPr id="1" name=""/>
        <p:cNvGrpSpPr/>
        <p:nvPr/>
      </p:nvGrpSpPr>
      <p:grpSpPr>
        <a:xfrm>
          <a:off x="0" y="0"/>
          <a:ext cx="0" cy="0"/>
          <a:chOff x="0" y="0"/>
          <a:chExt cx="0" cy="0"/>
        </a:xfrm>
      </p:grpSpPr>
      <p:sp>
        <p:nvSpPr>
          <p:cNvPr id="3" name="Inhaltsplatzhalter 2"/>
          <p:cNvSpPr>
            <a:spLocks noGrp="1"/>
          </p:cNvSpPr>
          <p:nvPr>
            <p:ph idx="1"/>
          </p:nvPr>
        </p:nvSpPr>
        <p:spPr>
          <a:xfrm>
            <a:off x="431800" y="2024064"/>
            <a:ext cx="11328400" cy="4210046"/>
          </a:xfrm>
        </p:spPr>
        <p:txBody>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endParaRPr lang="de-DE" dirty="0"/>
          </a:p>
        </p:txBody>
      </p:sp>
      <p:sp>
        <p:nvSpPr>
          <p:cNvPr id="4" name="Datumsplatzhalter 3"/>
          <p:cNvSpPr>
            <a:spLocks noGrp="1"/>
          </p:cNvSpPr>
          <p:nvPr>
            <p:ph type="dt" sz="half" idx="10"/>
          </p:nvPr>
        </p:nvSpPr>
        <p:spPr/>
        <p:txBody>
          <a:bodyPr/>
          <a:lstStyle/>
          <a:p>
            <a:fld id="{3B2F6CB8-9391-4BED-909F-C47A979AE1C4}" type="datetime1">
              <a:rPr lang="de-DE" smtClean="0"/>
              <a:pPr/>
              <a:t>20.09.21</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7" name="Titel 6"/>
          <p:cNvSpPr>
            <a:spLocks noGrp="1"/>
          </p:cNvSpPr>
          <p:nvPr>
            <p:ph type="title"/>
          </p:nvPr>
        </p:nvSpPr>
        <p:spPr>
          <a:solidFill>
            <a:schemeClr val="bg1"/>
          </a:solidFill>
        </p:spPr>
        <p:txBody>
          <a:bodyPr/>
          <a:lstStyle/>
          <a:p>
            <a:r>
              <a:rPr lang="de-CH"/>
              <a:t>Click to edit Master title style</a:t>
            </a:r>
          </a:p>
        </p:txBody>
      </p:sp>
    </p:spTree>
    <p:extLst>
      <p:ext uri="{BB962C8B-B14F-4D97-AF65-F5344CB8AC3E}">
        <p14:creationId xmlns:p14="http://schemas.microsoft.com/office/powerpoint/2010/main" val="42276416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31800" y="2024066"/>
            <a:ext cx="5472000" cy="4213225"/>
          </a:xfrm>
        </p:spPr>
        <p:txBody>
          <a:bodyPr lIns="140400" rIns="0"/>
          <a:lstStyle>
            <a:lvl1pPr>
              <a:lnSpc>
                <a:spcPct val="100000"/>
              </a:lnSpc>
              <a:spcBef>
                <a:spcPts val="375"/>
              </a:spcBef>
              <a:defRPr sz="1500"/>
            </a:lvl1pPr>
            <a:lvl2pPr>
              <a:lnSpc>
                <a:spcPct val="100000"/>
              </a:lnSpc>
              <a:spcBef>
                <a:spcPts val="300"/>
              </a:spcBef>
              <a:defRPr sz="1350"/>
            </a:lvl2pPr>
            <a:lvl3pPr>
              <a:lnSpc>
                <a:spcPct val="100000"/>
              </a:lnSpc>
              <a:spcBef>
                <a:spcPts val="300"/>
              </a:spcBef>
              <a:defRPr sz="1200"/>
            </a:lvl3pPr>
            <a:lvl4pPr marL="808435" indent="-133350">
              <a:lnSpc>
                <a:spcPct val="100000"/>
              </a:lnSpc>
              <a:spcBef>
                <a:spcPts val="300"/>
              </a:spcBef>
              <a:defRPr sz="1050"/>
            </a:lvl4pPr>
            <a:lvl5pPr>
              <a:defRPr sz="1050"/>
            </a:lvl5pPr>
            <a:lvl6pPr>
              <a:defRPr sz="1350"/>
            </a:lvl6pPr>
            <a:lvl7pPr>
              <a:defRPr sz="1350"/>
            </a:lvl7pPr>
            <a:lvl8pPr>
              <a:defRPr sz="1350"/>
            </a:lvl8pPr>
            <a:lvl9pPr>
              <a:defRPr sz="135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4" name="Inhaltsplatzhalter 3"/>
          <p:cNvSpPr>
            <a:spLocks noGrp="1"/>
          </p:cNvSpPr>
          <p:nvPr>
            <p:ph sz="half" idx="2" hasCustomPrompt="1"/>
          </p:nvPr>
        </p:nvSpPr>
        <p:spPr>
          <a:xfrm>
            <a:off x="6288021" y="2024066"/>
            <a:ext cx="5472179" cy="4213225"/>
          </a:xfrm>
        </p:spPr>
        <p:txBody>
          <a:bodyPr lIns="140400" rIns="0"/>
          <a:lstStyle>
            <a:lvl1pPr>
              <a:lnSpc>
                <a:spcPct val="100000"/>
              </a:lnSpc>
              <a:spcBef>
                <a:spcPts val="375"/>
              </a:spcBef>
              <a:defRPr sz="1500"/>
            </a:lvl1pPr>
            <a:lvl2pPr>
              <a:lnSpc>
                <a:spcPct val="100000"/>
              </a:lnSpc>
              <a:spcBef>
                <a:spcPts val="300"/>
              </a:spcBef>
              <a:defRPr sz="1350"/>
            </a:lvl2pPr>
            <a:lvl3pPr>
              <a:lnSpc>
                <a:spcPct val="100000"/>
              </a:lnSpc>
              <a:spcBef>
                <a:spcPts val="300"/>
              </a:spcBef>
              <a:defRPr sz="1200"/>
            </a:lvl3pPr>
            <a:lvl4pPr>
              <a:lnSpc>
                <a:spcPct val="100000"/>
              </a:lnSpc>
              <a:spcBef>
                <a:spcPts val="300"/>
              </a:spcBef>
              <a:defRPr sz="1050"/>
            </a:lvl4pPr>
            <a:lvl5pPr>
              <a:defRPr sz="1050"/>
            </a:lvl5pPr>
            <a:lvl6pPr>
              <a:defRPr sz="1350"/>
            </a:lvl6pPr>
            <a:lvl7pPr>
              <a:defRPr sz="1350"/>
            </a:lvl7pPr>
            <a:lvl8pPr>
              <a:defRPr sz="1350"/>
            </a:lvl8pPr>
            <a:lvl9pPr>
              <a:defRPr sz="135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p:txBody>
      </p:sp>
      <p:sp>
        <p:nvSpPr>
          <p:cNvPr id="5" name="Datumsplatzhalter 4"/>
          <p:cNvSpPr>
            <a:spLocks noGrp="1"/>
          </p:cNvSpPr>
          <p:nvPr>
            <p:ph type="dt" sz="half" idx="10"/>
          </p:nvPr>
        </p:nvSpPr>
        <p:spPr/>
        <p:txBody>
          <a:bodyPr/>
          <a:lstStyle/>
          <a:p>
            <a:fld id="{C6A1628A-2A40-4B37-B167-309C0EBB4BBF}" type="datetime1">
              <a:rPr lang="de-DE" smtClean="0"/>
              <a:pPr/>
              <a:t>20.09.21</a:t>
            </a:fld>
            <a:endParaRPr lang="de-DE"/>
          </a:p>
        </p:txBody>
      </p:sp>
      <p:sp>
        <p:nvSpPr>
          <p:cNvPr id="6" name="Fußzeilenplatzhalter 5"/>
          <p:cNvSpPr>
            <a:spLocks noGrp="1"/>
          </p:cNvSpPr>
          <p:nvPr>
            <p:ph type="ftr" sz="quarter" idx="11"/>
          </p:nvPr>
        </p:nvSpPr>
        <p:spPr/>
        <p:txBody>
          <a:bodyPr/>
          <a:lstStyle/>
          <a:p>
            <a:r>
              <a:rPr lang="de-DE"/>
              <a:t>((Vorname Nachname))</a:t>
            </a:r>
          </a:p>
        </p:txBody>
      </p:sp>
      <p:sp>
        <p:nvSpPr>
          <p:cNvPr id="7" name="Foliennummernplatzhalter 6"/>
          <p:cNvSpPr>
            <a:spLocks noGrp="1"/>
          </p:cNvSpPr>
          <p:nvPr>
            <p:ph type="sldNum" sz="quarter" idx="12"/>
          </p:nvPr>
        </p:nvSpPr>
        <p:spPr/>
        <p:txBody>
          <a:bodyPr/>
          <a:lstStyle/>
          <a:p>
            <a:fld id="{6C6AE60A-B69C-4790-82F7-3882EDF23186}" type="slidenum">
              <a:rPr lang="de-DE" smtClean="0"/>
              <a:pPr/>
              <a:t>‹#›</a:t>
            </a:fld>
            <a:endParaRPr lang="de-DE"/>
          </a:p>
        </p:txBody>
      </p:sp>
      <p:sp>
        <p:nvSpPr>
          <p:cNvPr id="8" name="Titel 7"/>
          <p:cNvSpPr>
            <a:spLocks noGrp="1"/>
          </p:cNvSpPr>
          <p:nvPr>
            <p:ph type="title"/>
          </p:nvPr>
        </p:nvSpPr>
        <p:spPr>
          <a:solidFill>
            <a:schemeClr val="bg1"/>
          </a:solidFill>
        </p:spPr>
        <p:txBody>
          <a:bodyPr/>
          <a:lstStyle/>
          <a:p>
            <a:r>
              <a:rPr lang="de-CH"/>
              <a:t>Click to edit Master title style</a:t>
            </a:r>
          </a:p>
        </p:txBody>
      </p:sp>
    </p:spTree>
    <p:extLst>
      <p:ext uri="{BB962C8B-B14F-4D97-AF65-F5344CB8AC3E}">
        <p14:creationId xmlns:p14="http://schemas.microsoft.com/office/powerpoint/2010/main" val="127881323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Freifläche">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4AE1E89-2EE0-4320-B5A2-F15E505D5862}" type="datetime1">
              <a:rPr lang="de-DE" smtClean="0"/>
              <a:pPr/>
              <a:t>20.09.21</a:t>
            </a:fld>
            <a:endParaRPr lang="de-DE"/>
          </a:p>
        </p:txBody>
      </p:sp>
      <p:sp>
        <p:nvSpPr>
          <p:cNvPr id="3" name="Fußzeilenplatzhalter 2"/>
          <p:cNvSpPr>
            <a:spLocks noGrp="1"/>
          </p:cNvSpPr>
          <p:nvPr>
            <p:ph type="ftr" sz="quarter" idx="11"/>
          </p:nvPr>
        </p:nvSpPr>
        <p:spPr/>
        <p:txBody>
          <a:bodyPr/>
          <a:lstStyle/>
          <a:p>
            <a:r>
              <a:rPr lang="de-DE"/>
              <a:t>((Vorname Nachname))</a:t>
            </a:r>
          </a:p>
        </p:txBody>
      </p:sp>
      <p:sp>
        <p:nvSpPr>
          <p:cNvPr id="4" name="Foliennummernplatzhalter 3"/>
          <p:cNvSpPr>
            <a:spLocks noGrp="1"/>
          </p:cNvSpPr>
          <p:nvPr>
            <p:ph type="sldNum" sz="quarter" idx="12"/>
          </p:nvPr>
        </p:nvSpPr>
        <p:spPr/>
        <p:txBody>
          <a:bodyPr/>
          <a:lstStyle/>
          <a:p>
            <a:fld id="{6C6AE60A-B69C-4790-82F7-3882EDF23186}" type="slidenum">
              <a:rPr lang="de-DE" smtClean="0"/>
              <a:pPr/>
              <a:t>‹#›</a:t>
            </a:fld>
            <a:endParaRPr lang="de-DE"/>
          </a:p>
        </p:txBody>
      </p:sp>
      <p:sp>
        <p:nvSpPr>
          <p:cNvPr id="5" name="Titel 4"/>
          <p:cNvSpPr>
            <a:spLocks noGrp="1"/>
          </p:cNvSpPr>
          <p:nvPr>
            <p:ph type="title"/>
          </p:nvPr>
        </p:nvSpPr>
        <p:spPr/>
        <p:txBody>
          <a:bodyPr/>
          <a:lstStyle/>
          <a:p>
            <a:r>
              <a:rPr lang="de-CH"/>
              <a:t>Click to edit Master title style</a:t>
            </a:r>
          </a:p>
        </p:txBody>
      </p:sp>
    </p:spTree>
    <p:extLst>
      <p:ext uri="{BB962C8B-B14F-4D97-AF65-F5344CB8AC3E}">
        <p14:creationId xmlns:p14="http://schemas.microsoft.com/office/powerpoint/2010/main" val="39025951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Vollbi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D860B62-60FD-48EF-B2F4-6E7265AD3459}" type="datetime1">
              <a:rPr lang="de-DE" smtClean="0"/>
              <a:pPr/>
              <a:t>20.09.21</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10" name="Bildplatzhalter 9"/>
          <p:cNvSpPr>
            <a:spLocks noGrp="1"/>
          </p:cNvSpPr>
          <p:nvPr>
            <p:ph type="pic" sz="quarter" idx="13"/>
          </p:nvPr>
        </p:nvSpPr>
        <p:spPr>
          <a:xfrm>
            <a:off x="431800" y="620713"/>
            <a:ext cx="11328400" cy="5607860"/>
          </a:xfrm>
          <a:noFill/>
        </p:spPr>
        <p:txBody>
          <a:bodyPr/>
          <a:lstStyle>
            <a:lvl1pPr marL="0" indent="0">
              <a:buNone/>
              <a:defRPr/>
            </a:lvl1pPr>
          </a:lstStyle>
          <a:p>
            <a:r>
              <a:rPr lang="de-CH"/>
              <a:t>Drag picture to placeholder or click icon to add</a:t>
            </a:r>
            <a:endParaRPr lang="de-CH" dirty="0"/>
          </a:p>
        </p:txBody>
      </p:sp>
    </p:spTree>
    <p:extLst>
      <p:ext uri="{BB962C8B-B14F-4D97-AF65-F5344CB8AC3E}">
        <p14:creationId xmlns:p14="http://schemas.microsoft.com/office/powerpoint/2010/main" val="179930798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auftakt A">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7F4A91D9-FBFE-4ACC-A99A-BC74A6E03CC5}" type="datetime1">
              <a:rPr lang="de-DE" smtClean="0"/>
              <a:pPr/>
              <a:t>20.09.21</a:t>
            </a:fld>
            <a:endParaRPr lang="de-DE"/>
          </a:p>
        </p:txBody>
      </p:sp>
      <p:sp>
        <p:nvSpPr>
          <p:cNvPr id="5" name="Fußzeilenplatzhalter 4"/>
          <p:cNvSpPr>
            <a:spLocks noGrp="1"/>
          </p:cNvSpPr>
          <p:nvPr>
            <p:ph type="ftr" sz="quarter" idx="11"/>
          </p:nvPr>
        </p:nvSpPr>
        <p:spPr/>
        <p:txBody>
          <a:bodyPr/>
          <a:lstStyle/>
          <a:p>
            <a:r>
              <a:rPr lang="de-DE"/>
              <a:t>((Vorname Nachname))</a:t>
            </a:r>
          </a:p>
        </p:txBody>
      </p:sp>
      <p:sp>
        <p:nvSpPr>
          <p:cNvPr id="6" name="Foliennummernplatzhalter 5"/>
          <p:cNvSpPr>
            <a:spLocks noGrp="1"/>
          </p:cNvSpPr>
          <p:nvPr>
            <p:ph type="sldNum" sz="quarter" idx="12"/>
          </p:nvPr>
        </p:nvSpPr>
        <p:spPr/>
        <p:txBody>
          <a:bodyPr/>
          <a:lstStyle/>
          <a:p>
            <a:fld id="{6C6AE60A-B69C-4790-82F7-3882EDF23186}" type="slidenum">
              <a:rPr lang="de-DE" smtClean="0"/>
              <a:pPr/>
              <a:t>‹#›</a:t>
            </a:fld>
            <a:endParaRPr lang="de-DE"/>
          </a:p>
        </p:txBody>
      </p:sp>
      <p:sp>
        <p:nvSpPr>
          <p:cNvPr id="8" name="Inhaltsplatzhalter 7"/>
          <p:cNvSpPr>
            <a:spLocks noGrp="1"/>
          </p:cNvSpPr>
          <p:nvPr>
            <p:ph sz="quarter" idx="13" hasCustomPrompt="1"/>
          </p:nvPr>
        </p:nvSpPr>
        <p:spPr>
          <a:xfrm>
            <a:off x="431800" y="1565138"/>
            <a:ext cx="11328400" cy="4672150"/>
          </a:xfrm>
          <a:solidFill>
            <a:schemeClr val="tx1"/>
          </a:solidFill>
        </p:spPr>
        <p:txBody>
          <a:bodyPr lIns="144000" tIns="450000"/>
          <a:lstStyle>
            <a:lvl1pPr marL="0" indent="0">
              <a:lnSpc>
                <a:spcPct val="114000"/>
              </a:lnSpc>
              <a:buNone/>
              <a:defRPr sz="1500">
                <a:solidFill>
                  <a:schemeClr val="bg1"/>
                </a:solidFill>
              </a:defRPr>
            </a:lvl1pPr>
          </a:lstStyle>
          <a:p>
            <a:pPr lvl="0"/>
            <a:r>
              <a:rPr lang="de-DE" dirty="0"/>
              <a:t>Inhalt und Hintergrundfarbe bearbeiten</a:t>
            </a:r>
          </a:p>
        </p:txBody>
      </p:sp>
      <p:sp>
        <p:nvSpPr>
          <p:cNvPr id="2" name="Titel 1"/>
          <p:cNvSpPr>
            <a:spLocks noGrp="1"/>
          </p:cNvSpPr>
          <p:nvPr>
            <p:ph type="title" hasCustomPrompt="1"/>
          </p:nvPr>
        </p:nvSpPr>
        <p:spPr>
          <a:xfrm>
            <a:off x="431800" y="612000"/>
            <a:ext cx="11328400" cy="972000"/>
          </a:xfrm>
          <a:solidFill>
            <a:schemeClr val="tx1"/>
          </a:solidFill>
        </p:spPr>
        <p:txBody>
          <a:bodyPr lIns="140400"/>
          <a:lstStyle>
            <a:lvl1pPr>
              <a:lnSpc>
                <a:spcPct val="100000"/>
              </a:lnSpc>
              <a:defRPr sz="2100" baseline="0">
                <a:solidFill>
                  <a:schemeClr val="bg1"/>
                </a:solidFill>
              </a:defRPr>
            </a:lvl1pPr>
          </a:lstStyle>
          <a:p>
            <a:r>
              <a:rPr lang="de-DE" dirty="0"/>
              <a:t>Titel und Hintergrundfarbe bearbeiten</a:t>
            </a:r>
          </a:p>
        </p:txBody>
      </p:sp>
    </p:spTree>
    <p:extLst>
      <p:ext uri="{BB962C8B-B14F-4D97-AF65-F5344CB8AC3E}">
        <p14:creationId xmlns:p14="http://schemas.microsoft.com/office/powerpoint/2010/main" val="22915438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pieren 10"/>
          <p:cNvGrpSpPr/>
          <p:nvPr/>
        </p:nvGrpSpPr>
        <p:grpSpPr>
          <a:xfrm>
            <a:off x="190501" y="152403"/>
            <a:ext cx="11812801" cy="968905"/>
            <a:chOff x="142874" y="152400"/>
            <a:chExt cx="8859601" cy="612775"/>
          </a:xfrm>
          <a:solidFill>
            <a:schemeClr val="bg2"/>
          </a:solidFill>
        </p:grpSpPr>
        <p:sp>
          <p:nvSpPr>
            <p:cNvPr id="24" name="Rechteck 23"/>
            <p:cNvSpPr/>
            <p:nvPr userDrawn="1"/>
          </p:nvSpPr>
          <p:spPr>
            <a:xfrm>
              <a:off x="142875" y="152400"/>
              <a:ext cx="8859600" cy="47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5" name="Rechteck 24"/>
            <p:cNvSpPr/>
            <p:nvPr userDrawn="1"/>
          </p:nvSpPr>
          <p:spPr>
            <a:xfrm>
              <a:off x="142874" y="597694"/>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6" name="Rechteck 25"/>
            <p:cNvSpPr/>
            <p:nvPr userDrawn="1"/>
          </p:nvSpPr>
          <p:spPr>
            <a:xfrm>
              <a:off x="8814997" y="597693"/>
              <a:ext cx="187200" cy="1674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pic>
          <p:nvPicPr>
            <p:cNvPr id="27" name="Bild 18" descr="g_eth_logo_kurz_neg_Schutzraum.eps"/>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324000" y="306000"/>
              <a:ext cx="971061" cy="158400"/>
            </a:xfrm>
            <a:prstGeom prst="rect">
              <a:avLst/>
            </a:prstGeom>
            <a:grpFill/>
          </p:spPr>
        </p:pic>
      </p:grpSp>
      <p:sp>
        <p:nvSpPr>
          <p:cNvPr id="4" name="Datumsplatzhalter 3"/>
          <p:cNvSpPr>
            <a:spLocks noGrp="1"/>
          </p:cNvSpPr>
          <p:nvPr>
            <p:ph type="dt" sz="half" idx="2"/>
          </p:nvPr>
        </p:nvSpPr>
        <p:spPr>
          <a:xfrm>
            <a:off x="10583500" y="6308726"/>
            <a:ext cx="816091" cy="468312"/>
          </a:xfrm>
          <a:prstGeom prst="rect">
            <a:avLst/>
          </a:prstGeom>
        </p:spPr>
        <p:txBody>
          <a:bodyPr vert="horz" wrap="none" lIns="0" tIns="0" rIns="0" bIns="0" rtlCol="0" anchor="ctr"/>
          <a:lstStyle>
            <a:lvl1pPr algn="ctr">
              <a:defRPr sz="600">
                <a:solidFill>
                  <a:schemeClr val="tx1"/>
                </a:solidFill>
              </a:defRPr>
            </a:lvl1pPr>
          </a:lstStyle>
          <a:p>
            <a:fld id="{BD23B19E-8C35-419D-B8B2-87612A89E43F}" type="datetime1">
              <a:rPr lang="de-DE" smtClean="0"/>
              <a:pPr/>
              <a:t>20.09.21</a:t>
            </a:fld>
            <a:endParaRPr lang="de-DE" dirty="0"/>
          </a:p>
        </p:txBody>
      </p:sp>
      <p:sp>
        <p:nvSpPr>
          <p:cNvPr id="5" name="Fußzeilenplatzhalter 4"/>
          <p:cNvSpPr>
            <a:spLocks noGrp="1"/>
          </p:cNvSpPr>
          <p:nvPr>
            <p:ph type="ftr" sz="quarter" idx="3"/>
          </p:nvPr>
        </p:nvSpPr>
        <p:spPr>
          <a:xfrm>
            <a:off x="6096002" y="6308726"/>
            <a:ext cx="4278151" cy="468312"/>
          </a:xfrm>
          <a:prstGeom prst="rect">
            <a:avLst/>
          </a:prstGeom>
        </p:spPr>
        <p:txBody>
          <a:bodyPr vert="horz" wrap="none" lIns="0" tIns="0" rIns="0" bIns="0" rtlCol="0" anchor="ctr"/>
          <a:lstStyle>
            <a:lvl1pPr algn="r">
              <a:defRPr sz="600">
                <a:solidFill>
                  <a:schemeClr val="tx1"/>
                </a:solidFill>
              </a:defRPr>
            </a:lvl1pPr>
          </a:lstStyle>
          <a:p>
            <a:r>
              <a:rPr lang="de-DE" dirty="0"/>
              <a:t>((Vorname Nachname))</a:t>
            </a:r>
          </a:p>
        </p:txBody>
      </p:sp>
      <p:sp>
        <p:nvSpPr>
          <p:cNvPr id="6" name="Foliennummernplatzhalter 5"/>
          <p:cNvSpPr>
            <a:spLocks noGrp="1"/>
          </p:cNvSpPr>
          <p:nvPr>
            <p:ph type="sldNum" sz="quarter" idx="4"/>
          </p:nvPr>
        </p:nvSpPr>
        <p:spPr>
          <a:xfrm>
            <a:off x="11501801" y="6308726"/>
            <a:ext cx="355600" cy="468312"/>
          </a:xfrm>
          <a:prstGeom prst="rect">
            <a:avLst/>
          </a:prstGeom>
        </p:spPr>
        <p:txBody>
          <a:bodyPr vert="horz" wrap="none" lIns="0" tIns="0" rIns="0" bIns="0" rtlCol="0" anchor="ctr"/>
          <a:lstStyle>
            <a:lvl1pPr algn="ctr">
              <a:defRPr sz="600">
                <a:solidFill>
                  <a:schemeClr val="tx1"/>
                </a:solidFill>
              </a:defRPr>
            </a:lvl1pPr>
          </a:lstStyle>
          <a:p>
            <a:fld id="{6C6AE60A-B69C-4790-82F7-3882EDF23186}" type="slidenum">
              <a:rPr lang="de-DE" smtClean="0"/>
              <a:pPr/>
              <a:t>‹#›</a:t>
            </a:fld>
            <a:endParaRPr lang="de-DE"/>
          </a:p>
        </p:txBody>
      </p:sp>
      <p:sp>
        <p:nvSpPr>
          <p:cNvPr id="3" name="Textplatzhalter 2"/>
          <p:cNvSpPr>
            <a:spLocks noGrp="1"/>
          </p:cNvSpPr>
          <p:nvPr>
            <p:ph type="body" idx="1"/>
          </p:nvPr>
        </p:nvSpPr>
        <p:spPr>
          <a:xfrm>
            <a:off x="431800" y="2024064"/>
            <a:ext cx="11311917" cy="4213224"/>
          </a:xfrm>
          <a:prstGeom prst="rect">
            <a:avLst/>
          </a:prstGeom>
        </p:spPr>
        <p:txBody>
          <a:bodyPr vert="horz" lIns="140400" tIns="0" rIns="144000" bIns="0" rtlCol="0">
            <a:no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Textfeld 15"/>
          <p:cNvSpPr txBox="1"/>
          <p:nvPr/>
        </p:nvSpPr>
        <p:spPr>
          <a:xfrm>
            <a:off x="11413132" y="6300190"/>
            <a:ext cx="141277" cy="468312"/>
          </a:xfrm>
          <a:prstGeom prst="rect">
            <a:avLst/>
          </a:prstGeom>
          <a:noFill/>
        </p:spPr>
        <p:txBody>
          <a:bodyPr wrap="none" lIns="27000" rIns="27000" rtlCol="0" anchor="ctr" anchorCtr="0">
            <a:noAutofit/>
          </a:bodyPr>
          <a:lstStyle/>
          <a:p>
            <a:pPr algn="ctr"/>
            <a:r>
              <a:rPr lang="de-CH" sz="600" dirty="0"/>
              <a:t>|</a:t>
            </a:r>
          </a:p>
        </p:txBody>
      </p:sp>
      <p:sp>
        <p:nvSpPr>
          <p:cNvPr id="18" name="Textfeld 17"/>
          <p:cNvSpPr txBox="1"/>
          <p:nvPr/>
        </p:nvSpPr>
        <p:spPr>
          <a:xfrm>
            <a:off x="10446012" y="6300189"/>
            <a:ext cx="141277" cy="468312"/>
          </a:xfrm>
          <a:prstGeom prst="rect">
            <a:avLst/>
          </a:prstGeom>
          <a:noFill/>
        </p:spPr>
        <p:txBody>
          <a:bodyPr wrap="none" lIns="27000" rIns="27000" rtlCol="0" anchor="ctr" anchorCtr="0">
            <a:noAutofit/>
          </a:bodyPr>
          <a:lstStyle/>
          <a:p>
            <a:pPr algn="ctr"/>
            <a:r>
              <a:rPr lang="de-CH" sz="600" dirty="0"/>
              <a:t>|</a:t>
            </a:r>
          </a:p>
        </p:txBody>
      </p:sp>
      <p:sp>
        <p:nvSpPr>
          <p:cNvPr id="2" name="Titelplatzhalter 1"/>
          <p:cNvSpPr>
            <a:spLocks noGrp="1"/>
          </p:cNvSpPr>
          <p:nvPr>
            <p:ph type="title"/>
          </p:nvPr>
        </p:nvSpPr>
        <p:spPr>
          <a:xfrm>
            <a:off x="431800" y="906761"/>
            <a:ext cx="11328400" cy="637898"/>
          </a:xfrm>
          <a:prstGeom prst="rect">
            <a:avLst/>
          </a:prstGeom>
          <a:solidFill>
            <a:schemeClr val="bg1"/>
          </a:solidFill>
        </p:spPr>
        <p:txBody>
          <a:bodyPr vert="horz" lIns="140400" tIns="0" rIns="144000" bIns="0" rtlCol="0" anchor="ctr" anchorCtr="0">
            <a:noAutofit/>
          </a:bodyPr>
          <a:lstStyle/>
          <a:p>
            <a:r>
              <a:rPr lang="de-DE" dirty="0"/>
              <a:t>Titelmasterformat durch Klicken bearbeiten</a:t>
            </a:r>
          </a:p>
        </p:txBody>
      </p:sp>
      <p:pic>
        <p:nvPicPr>
          <p:cNvPr id="8" name="Grafik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1802" y="6448497"/>
            <a:ext cx="912265" cy="171701"/>
          </a:xfrm>
          <a:prstGeom prst="rect">
            <a:avLst/>
          </a:prstGeom>
        </p:spPr>
      </p:pic>
    </p:spTree>
    <p:extLst>
      <p:ext uri="{BB962C8B-B14F-4D97-AF65-F5344CB8AC3E}">
        <p14:creationId xmlns:p14="http://schemas.microsoft.com/office/powerpoint/2010/main" val="3712015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hdr="0"/>
  <p:txStyles>
    <p:titleStyle>
      <a:lvl1pPr algn="l" defTabSz="685800" rtl="0" eaLnBrk="1" latinLnBrk="0" hangingPunct="1">
        <a:lnSpc>
          <a:spcPct val="100000"/>
        </a:lnSpc>
        <a:spcBef>
          <a:spcPct val="0"/>
        </a:spcBef>
        <a:buNone/>
        <a:defRPr sz="2100" b="1" kern="1200">
          <a:solidFill>
            <a:schemeClr val="tx1"/>
          </a:solidFill>
          <a:latin typeface="+mj-lt"/>
          <a:ea typeface="+mj-ea"/>
          <a:cs typeface="+mj-cs"/>
        </a:defRPr>
      </a:lvl1pPr>
    </p:titleStyle>
    <p:bodyStyle>
      <a:lvl1pPr marL="271463" indent="-271463" algn="l" defTabSz="685800" rtl="0" eaLnBrk="1" latinLnBrk="0" hangingPunct="1">
        <a:lnSpc>
          <a:spcPct val="100000"/>
        </a:lnSpc>
        <a:spcBef>
          <a:spcPts val="375"/>
        </a:spcBef>
        <a:buClr>
          <a:schemeClr val="tx2"/>
        </a:buClr>
        <a:buFont typeface="Wingdings" pitchFamily="2" charset="2"/>
        <a:buChar char="§"/>
        <a:defRPr sz="1800" kern="1200">
          <a:solidFill>
            <a:schemeClr val="tx1"/>
          </a:solidFill>
          <a:latin typeface="+mn-lt"/>
          <a:ea typeface="+mn-ea"/>
          <a:cs typeface="+mn-cs"/>
        </a:defRPr>
      </a:lvl1pPr>
      <a:lvl2pPr marL="470297" indent="-198835" algn="l" defTabSz="685800" rtl="0" eaLnBrk="1" latinLnBrk="0" hangingPunct="1">
        <a:lnSpc>
          <a:spcPct val="100000"/>
        </a:lnSpc>
        <a:spcBef>
          <a:spcPts val="300"/>
        </a:spcBef>
        <a:buClr>
          <a:schemeClr val="tx2"/>
        </a:buClr>
        <a:buFont typeface="Wingdings" pitchFamily="2" charset="2"/>
        <a:buChar char="§"/>
        <a:defRPr sz="1500" kern="1200">
          <a:solidFill>
            <a:schemeClr val="tx1"/>
          </a:solidFill>
          <a:latin typeface="+mn-lt"/>
          <a:ea typeface="+mn-ea"/>
          <a:cs typeface="+mn-cs"/>
        </a:defRPr>
      </a:lvl2pPr>
      <a:lvl3pPr marL="670322" indent="-200025" algn="l" defTabSz="685800" rtl="0" eaLnBrk="1" latinLnBrk="0" hangingPunct="1">
        <a:lnSpc>
          <a:spcPct val="100000"/>
        </a:lnSpc>
        <a:spcBef>
          <a:spcPts val="300"/>
        </a:spcBef>
        <a:buClr>
          <a:schemeClr val="tx2"/>
        </a:buClr>
        <a:buFont typeface="Wingdings" pitchFamily="2" charset="2"/>
        <a:buChar char="§"/>
        <a:defRPr sz="1350" kern="1200">
          <a:solidFill>
            <a:schemeClr val="tx1"/>
          </a:solidFill>
          <a:latin typeface="+mn-lt"/>
          <a:ea typeface="+mn-ea"/>
          <a:cs typeface="+mn-cs"/>
        </a:defRPr>
      </a:lvl3pPr>
      <a:lvl4pPr marL="808435" indent="-133350" algn="l" defTabSz="685800" rtl="0" eaLnBrk="1" latinLnBrk="0" hangingPunct="1">
        <a:lnSpc>
          <a:spcPct val="100000"/>
        </a:lnSpc>
        <a:spcBef>
          <a:spcPts val="300"/>
        </a:spcBef>
        <a:buClr>
          <a:schemeClr val="tx2"/>
        </a:buClr>
        <a:buFont typeface="Wingdings" pitchFamily="2" charset="2"/>
        <a:buChar char="§"/>
        <a:defRPr sz="1200" kern="1200">
          <a:solidFill>
            <a:schemeClr val="tx1"/>
          </a:solidFill>
          <a:latin typeface="+mn-lt"/>
          <a:ea typeface="+mn-ea"/>
          <a:cs typeface="+mn-cs"/>
        </a:defRPr>
      </a:lvl4pPr>
      <a:lvl5pPr marL="946547" indent="-138113" algn="l" defTabSz="685800" rtl="0" eaLnBrk="1" latinLnBrk="0" hangingPunct="1">
        <a:lnSpc>
          <a:spcPct val="100000"/>
        </a:lnSpc>
        <a:spcBef>
          <a:spcPts val="300"/>
        </a:spcBef>
        <a:buClr>
          <a:schemeClr val="tx2"/>
        </a:buClr>
        <a:buFont typeface="Wingdings" pitchFamily="2" charset="2"/>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sunagawalab.ethz.ch/MIM_SW/HS-2020/2-Annotated_Nature_abstract.pdf" TargetMode="External"/><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hyperlink" Target="https://sunagawalab.ethz.ch/MIM_SW/HS-2020/cfDNA_paper.pdf"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hyperlink" Target="https://www.ted.com/talks/tim_urban_inside_the_mind_of_a_master_procrastinator"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a:p>
            <a:endParaRPr lang="en-US" dirty="0"/>
          </a:p>
          <a:p>
            <a:endParaRPr lang="en-US" dirty="0"/>
          </a:p>
          <a:p>
            <a:endParaRPr lang="en-US" dirty="0"/>
          </a:p>
          <a:p>
            <a:endParaRPr lang="en-US" dirty="0"/>
          </a:p>
          <a:p>
            <a:r>
              <a:rPr lang="en-US" dirty="0"/>
              <a:t>Shinichi Sunagawa</a:t>
            </a:r>
          </a:p>
        </p:txBody>
      </p:sp>
      <p:sp>
        <p:nvSpPr>
          <p:cNvPr id="3" name="Date Placeholder 2"/>
          <p:cNvSpPr>
            <a:spLocks noGrp="1"/>
          </p:cNvSpPr>
          <p:nvPr>
            <p:ph type="dt" sz="half" idx="10"/>
          </p:nvPr>
        </p:nvSpPr>
        <p:spPr/>
        <p:txBody>
          <a:bodyPr/>
          <a:lstStyle/>
          <a:p>
            <a:fld id="{92BF4FBE-0522-49A2-A01E-13F521B4C0B7}" type="datetime1">
              <a:rPr lang="de-DE">
                <a:solidFill>
                  <a:prstClr val="black"/>
                </a:solidFill>
                <a:latin typeface="Arial"/>
              </a:rPr>
              <a:pPr/>
              <a:t>20.09.21</a:t>
            </a:fld>
            <a:endParaRPr lang="de-DE">
              <a:solidFill>
                <a:prstClr val="black"/>
              </a:solidFill>
              <a:latin typeface="Arial"/>
            </a:endParaRPr>
          </a:p>
        </p:txBody>
      </p:sp>
      <p:sp>
        <p:nvSpPr>
          <p:cNvPr id="4" name="Footer Placeholder 3"/>
          <p:cNvSpPr>
            <a:spLocks noGrp="1"/>
          </p:cNvSpPr>
          <p:nvPr>
            <p:ph type="ftr" sz="quarter" idx="11"/>
          </p:nvPr>
        </p:nvSpPr>
        <p:spPr/>
        <p:txBody>
          <a:bodyPr/>
          <a:lstStyle/>
          <a:p>
            <a:r>
              <a:rPr lang="de-DE">
                <a:solidFill>
                  <a:prstClr val="black"/>
                </a:solidFill>
                <a:latin typeface="Arial"/>
              </a:rPr>
              <a:t>((Vorname Nachname))</a:t>
            </a:r>
          </a:p>
        </p:txBody>
      </p:sp>
      <p:sp>
        <p:nvSpPr>
          <p:cNvPr id="5" name="Slide Number Placeholder 4"/>
          <p:cNvSpPr>
            <a:spLocks noGrp="1"/>
          </p:cNvSpPr>
          <p:nvPr>
            <p:ph type="sldNum" sz="quarter" idx="12"/>
          </p:nvPr>
        </p:nvSpPr>
        <p:spPr/>
        <p:txBody>
          <a:bodyPr/>
          <a:lstStyle/>
          <a:p>
            <a:fld id="{6C6AE60A-B69C-4790-82F7-3882EDF23186}" type="slidenum">
              <a:rPr lang="de-DE">
                <a:solidFill>
                  <a:prstClr val="black"/>
                </a:solidFill>
                <a:latin typeface="Arial"/>
              </a:rPr>
              <a:pPr/>
              <a:t>1</a:t>
            </a:fld>
            <a:endParaRPr lang="de-DE">
              <a:solidFill>
                <a:prstClr val="black"/>
              </a:solidFill>
              <a:latin typeface="Arial"/>
            </a:endParaRPr>
          </a:p>
        </p:txBody>
      </p:sp>
      <p:sp>
        <p:nvSpPr>
          <p:cNvPr id="6" name="Title 5"/>
          <p:cNvSpPr>
            <a:spLocks noGrp="1"/>
          </p:cNvSpPr>
          <p:nvPr>
            <p:ph type="ctrTitle"/>
          </p:nvPr>
        </p:nvSpPr>
        <p:spPr/>
        <p:txBody>
          <a:bodyPr/>
          <a:lstStyle/>
          <a:p>
            <a:r>
              <a:rPr lang="en-US" dirty="0"/>
              <a:t>MIM workshop: General principles of scientific writing</a:t>
            </a:r>
            <a:br>
              <a:rPr lang="en-US" dirty="0"/>
            </a:br>
            <a:br>
              <a:rPr lang="en-US" dirty="0"/>
            </a:br>
            <a:r>
              <a:rPr lang="en-US" dirty="0"/>
              <a:t>20./21. Sep. 2021</a:t>
            </a:r>
          </a:p>
        </p:txBody>
      </p:sp>
    </p:spTree>
    <p:extLst>
      <p:ext uri="{BB962C8B-B14F-4D97-AF65-F5344CB8AC3E}">
        <p14:creationId xmlns:p14="http://schemas.microsoft.com/office/powerpoint/2010/main" val="56810466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699948"/>
            <a:ext cx="11328400" cy="4619927"/>
          </a:xfrm>
          <a:prstGeom prst="rect">
            <a:avLst/>
          </a:prstGeom>
        </p:spPr>
        <p:txBody>
          <a:bodyPr/>
          <a:lstStyle/>
          <a:p>
            <a:pPr>
              <a:defRPr sz="1800">
                <a:solidFill>
                  <a:srgbClr val="000000"/>
                </a:solidFill>
              </a:defRPr>
            </a:pPr>
            <a:r>
              <a:rPr lang="de-CH" sz="2800" dirty="0" err="1"/>
              <a:t>Please</a:t>
            </a:r>
            <a:r>
              <a:rPr lang="de-CH" sz="2800" dirty="0"/>
              <a:t> </a:t>
            </a:r>
            <a:r>
              <a:rPr lang="de-CH" sz="2800" dirty="0" err="1"/>
              <a:t>look</a:t>
            </a:r>
            <a:r>
              <a:rPr lang="de-CH" sz="2800" dirty="0"/>
              <a:t> </a:t>
            </a:r>
            <a:r>
              <a:rPr lang="de-CH" sz="2800" dirty="0" err="1"/>
              <a:t>up</a:t>
            </a:r>
            <a:r>
              <a:rPr lang="de-CH" sz="2800" dirty="0"/>
              <a:t> a </a:t>
            </a:r>
            <a:r>
              <a:rPr lang="de-CH" sz="2800" dirty="0" err="1"/>
              <a:t>paper</a:t>
            </a:r>
            <a:r>
              <a:rPr lang="de-CH" sz="2800" dirty="0"/>
              <a:t> </a:t>
            </a:r>
            <a:r>
              <a:rPr lang="de-CH" sz="2800" dirty="0" err="1"/>
              <a:t>you</a:t>
            </a:r>
            <a:r>
              <a:rPr lang="de-CH" sz="2800" dirty="0"/>
              <a:t> </a:t>
            </a:r>
            <a:r>
              <a:rPr lang="de-CH" sz="2800" dirty="0" err="1"/>
              <a:t>read</a:t>
            </a:r>
            <a:r>
              <a:rPr lang="de-CH" sz="2800" dirty="0"/>
              <a:t> </a:t>
            </a:r>
            <a:r>
              <a:rPr lang="de-CH" sz="2800" dirty="0" err="1"/>
              <a:t>recently</a:t>
            </a:r>
            <a:r>
              <a:rPr lang="de-CH" sz="2800" dirty="0"/>
              <a:t> </a:t>
            </a:r>
            <a:r>
              <a:rPr lang="de-CH" sz="2800" dirty="0" err="1"/>
              <a:t>that</a:t>
            </a:r>
            <a:r>
              <a:rPr lang="de-CH" sz="2800" dirty="0"/>
              <a:t> </a:t>
            </a:r>
            <a:r>
              <a:rPr lang="de-CH" sz="2800" dirty="0" err="1"/>
              <a:t>you</a:t>
            </a:r>
            <a:r>
              <a:rPr lang="de-CH" sz="2800" dirty="0"/>
              <a:t> </a:t>
            </a:r>
            <a:r>
              <a:rPr lang="de-CH" sz="2800" dirty="0" err="1"/>
              <a:t>found</a:t>
            </a:r>
            <a:r>
              <a:rPr lang="de-CH" sz="2800" dirty="0"/>
              <a:t> </a:t>
            </a:r>
            <a:r>
              <a:rPr lang="de-CH" sz="2800" dirty="0" err="1"/>
              <a:t>to</a:t>
            </a:r>
            <a:r>
              <a:rPr lang="de-CH" sz="2800" dirty="0"/>
              <a:t> </a:t>
            </a:r>
            <a:r>
              <a:rPr lang="de-CH" sz="2800" dirty="0" err="1"/>
              <a:t>be</a:t>
            </a:r>
            <a:r>
              <a:rPr lang="de-CH" sz="2800" dirty="0"/>
              <a:t> </a:t>
            </a:r>
            <a:r>
              <a:rPr lang="de-CH" sz="2800" dirty="0" err="1"/>
              <a:t>particularly</a:t>
            </a:r>
            <a:r>
              <a:rPr lang="de-CH" sz="2800" dirty="0"/>
              <a:t> </a:t>
            </a:r>
            <a:r>
              <a:rPr lang="de-CH" sz="2800" dirty="0" err="1"/>
              <a:t>good</a:t>
            </a:r>
            <a:r>
              <a:rPr lang="de-CH" sz="2800" dirty="0"/>
              <a:t>/</a:t>
            </a:r>
            <a:r>
              <a:rPr lang="de-CH" sz="2800" dirty="0" err="1"/>
              <a:t>motivating</a:t>
            </a:r>
            <a:r>
              <a:rPr lang="de-CH" sz="2800" dirty="0"/>
              <a:t>/</a:t>
            </a:r>
            <a:r>
              <a:rPr lang="de-CH" sz="2800" dirty="0" err="1"/>
              <a:t>inspiring</a:t>
            </a:r>
            <a:r>
              <a:rPr lang="de-CH" sz="2800" dirty="0"/>
              <a:t>. </a:t>
            </a:r>
          </a:p>
          <a:p>
            <a:pPr marL="0" indent="0">
              <a:buNone/>
              <a:defRPr sz="1800">
                <a:solidFill>
                  <a:srgbClr val="000000"/>
                </a:solidFill>
              </a:defRPr>
            </a:pPr>
            <a:endParaRPr lang="de-CH" sz="2800" dirty="0"/>
          </a:p>
          <a:p>
            <a:pPr>
              <a:defRPr sz="1800">
                <a:solidFill>
                  <a:srgbClr val="000000"/>
                </a:solidFill>
              </a:defRPr>
            </a:pPr>
            <a:r>
              <a:rPr lang="de-CH" sz="2800" dirty="0"/>
              <a:t>In </a:t>
            </a:r>
            <a:r>
              <a:rPr lang="de-CH" sz="2800" dirty="0" err="1"/>
              <a:t>pairs</a:t>
            </a:r>
            <a:r>
              <a:rPr lang="de-CH" sz="2800" dirty="0"/>
              <a:t>, </a:t>
            </a:r>
            <a:r>
              <a:rPr lang="de-CH" sz="2800" dirty="0" err="1"/>
              <a:t>discuss</a:t>
            </a:r>
            <a:r>
              <a:rPr lang="de-CH" sz="2800" dirty="0"/>
              <a:t>:</a:t>
            </a:r>
          </a:p>
          <a:p>
            <a:pPr lvl="1">
              <a:defRPr sz="1800">
                <a:solidFill>
                  <a:srgbClr val="000000"/>
                </a:solidFill>
              </a:defRPr>
            </a:pPr>
            <a:r>
              <a:rPr lang="de-CH" sz="2400" dirty="0" err="1"/>
              <a:t>how</a:t>
            </a:r>
            <a:r>
              <a:rPr lang="de-CH" sz="2400" dirty="0"/>
              <a:t> </a:t>
            </a:r>
            <a:r>
              <a:rPr lang="de-CH" sz="2400" dirty="0" err="1"/>
              <a:t>you</a:t>
            </a:r>
            <a:r>
              <a:rPr lang="de-CH" sz="2400" dirty="0"/>
              <a:t> </a:t>
            </a:r>
            <a:r>
              <a:rPr lang="de-CH" sz="2400" dirty="0" err="1"/>
              <a:t>found</a:t>
            </a:r>
            <a:r>
              <a:rPr lang="de-CH" sz="2400" dirty="0"/>
              <a:t> </a:t>
            </a:r>
            <a:r>
              <a:rPr lang="de-CH" sz="2400" dirty="0" err="1"/>
              <a:t>it</a:t>
            </a:r>
            <a:r>
              <a:rPr lang="de-CH" sz="2400" dirty="0"/>
              <a:t>?</a:t>
            </a:r>
          </a:p>
          <a:p>
            <a:pPr lvl="1">
              <a:defRPr sz="1800">
                <a:solidFill>
                  <a:srgbClr val="000000"/>
                </a:solidFill>
              </a:defRPr>
            </a:pPr>
            <a:r>
              <a:rPr lang="de-CH" sz="2400" dirty="0" err="1"/>
              <a:t>how</a:t>
            </a:r>
            <a:r>
              <a:rPr lang="de-CH" sz="2400" dirty="0"/>
              <a:t> </a:t>
            </a:r>
            <a:r>
              <a:rPr lang="de-CH" sz="2400" dirty="0" err="1"/>
              <a:t>you</a:t>
            </a:r>
            <a:r>
              <a:rPr lang="de-CH" sz="2400" dirty="0"/>
              <a:t> </a:t>
            </a:r>
            <a:r>
              <a:rPr lang="de-CH" sz="2400" dirty="0" err="1"/>
              <a:t>found</a:t>
            </a:r>
            <a:r>
              <a:rPr lang="de-CH" sz="2400" dirty="0"/>
              <a:t> out </a:t>
            </a:r>
            <a:r>
              <a:rPr lang="de-CH" sz="2400" dirty="0" err="1"/>
              <a:t>what</a:t>
            </a:r>
            <a:r>
              <a:rPr lang="de-CH" sz="2400" dirty="0"/>
              <a:t> </a:t>
            </a:r>
            <a:r>
              <a:rPr lang="de-CH" sz="2400" dirty="0" err="1"/>
              <a:t>it</a:t>
            </a:r>
            <a:r>
              <a:rPr lang="de-CH" sz="2400" dirty="0"/>
              <a:t> </a:t>
            </a:r>
            <a:r>
              <a:rPr lang="de-CH" sz="2400" dirty="0" err="1"/>
              <a:t>is</a:t>
            </a:r>
            <a:r>
              <a:rPr lang="de-CH" sz="2400" dirty="0"/>
              <a:t> </a:t>
            </a:r>
            <a:r>
              <a:rPr lang="de-CH" sz="2400" dirty="0" err="1"/>
              <a:t>about</a:t>
            </a:r>
            <a:r>
              <a:rPr lang="de-CH" sz="2400" dirty="0"/>
              <a:t>?</a:t>
            </a:r>
          </a:p>
          <a:p>
            <a:pPr lvl="1">
              <a:defRPr sz="1800">
                <a:solidFill>
                  <a:srgbClr val="000000"/>
                </a:solidFill>
              </a:defRPr>
            </a:pPr>
            <a:r>
              <a:rPr lang="de-CH" sz="2400" dirty="0" err="1"/>
              <a:t>what</a:t>
            </a:r>
            <a:r>
              <a:rPr lang="de-CH" sz="2400" dirty="0"/>
              <a:t> </a:t>
            </a:r>
            <a:r>
              <a:rPr lang="de-CH" sz="2400" dirty="0" err="1"/>
              <a:t>caught</a:t>
            </a:r>
            <a:r>
              <a:rPr lang="de-CH" sz="2400" dirty="0"/>
              <a:t> </a:t>
            </a:r>
            <a:r>
              <a:rPr lang="de-CH" sz="2400" dirty="0" err="1"/>
              <a:t>your</a:t>
            </a:r>
            <a:r>
              <a:rPr lang="de-CH" sz="2400" dirty="0"/>
              <a:t> </a:t>
            </a:r>
            <a:r>
              <a:rPr lang="de-CH" sz="2400" dirty="0" err="1"/>
              <a:t>attention</a:t>
            </a:r>
            <a:r>
              <a:rPr lang="de-CH" sz="2400" dirty="0"/>
              <a:t> </a:t>
            </a:r>
            <a:r>
              <a:rPr lang="de-CH" sz="2400" dirty="0" err="1"/>
              <a:t>when</a:t>
            </a:r>
            <a:r>
              <a:rPr lang="de-CH" sz="2400" dirty="0"/>
              <a:t> </a:t>
            </a:r>
            <a:r>
              <a:rPr lang="de-CH" sz="2400" dirty="0" err="1"/>
              <a:t>reading</a:t>
            </a:r>
            <a:r>
              <a:rPr lang="de-CH" sz="2400" dirty="0"/>
              <a:t> </a:t>
            </a:r>
            <a:r>
              <a:rPr lang="de-CH" sz="2400" dirty="0" err="1"/>
              <a:t>it</a:t>
            </a:r>
            <a:r>
              <a:rPr lang="de-CH" sz="2400" dirty="0"/>
              <a:t>?</a:t>
            </a:r>
          </a:p>
          <a:p>
            <a:pPr lvl="1">
              <a:defRPr sz="1800">
                <a:solidFill>
                  <a:srgbClr val="000000"/>
                </a:solidFill>
              </a:defRPr>
            </a:pPr>
            <a:r>
              <a:rPr lang="de-CH" sz="2400" dirty="0" err="1"/>
              <a:t>where</a:t>
            </a:r>
            <a:r>
              <a:rPr lang="de-CH" sz="2400" dirty="0"/>
              <a:t> </a:t>
            </a:r>
            <a:r>
              <a:rPr lang="de-CH" sz="2400" dirty="0" err="1"/>
              <a:t>you</a:t>
            </a:r>
            <a:r>
              <a:rPr lang="de-CH" sz="2400" dirty="0"/>
              <a:t> </a:t>
            </a:r>
            <a:r>
              <a:rPr lang="de-CH" sz="2400" dirty="0" err="1"/>
              <a:t>found</a:t>
            </a:r>
            <a:r>
              <a:rPr lang="de-CH" sz="2400" dirty="0"/>
              <a:t> </a:t>
            </a:r>
            <a:r>
              <a:rPr lang="de-CH" sz="2400" dirty="0" err="1"/>
              <a:t>the</a:t>
            </a:r>
            <a:r>
              <a:rPr lang="de-CH" sz="2400" dirty="0"/>
              <a:t> </a:t>
            </a:r>
            <a:r>
              <a:rPr lang="de-CH" sz="2400" dirty="0" err="1"/>
              <a:t>key</a:t>
            </a:r>
            <a:r>
              <a:rPr lang="de-CH" sz="2400" dirty="0"/>
              <a:t> </a:t>
            </a:r>
            <a:r>
              <a:rPr lang="de-CH" sz="2400" dirty="0" err="1"/>
              <a:t>messages</a:t>
            </a:r>
            <a:r>
              <a:rPr lang="de-CH" sz="2400" dirty="0"/>
              <a:t>?</a:t>
            </a:r>
          </a:p>
          <a:p>
            <a:pPr marL="271462" lvl="1" indent="0">
              <a:buNone/>
              <a:defRPr sz="1800">
                <a:solidFill>
                  <a:srgbClr val="000000"/>
                </a:solidFill>
              </a:defRPr>
            </a:pPr>
            <a:endParaRPr lang="de-CH" sz="2400" dirty="0"/>
          </a:p>
          <a:p>
            <a:pPr marL="271462" lvl="1" indent="0">
              <a:buNone/>
              <a:defRPr sz="1800">
                <a:solidFill>
                  <a:srgbClr val="000000"/>
                </a:solidFill>
              </a:defRPr>
            </a:pPr>
            <a:r>
              <a:rPr lang="de-CH" sz="2800" b="1" dirty="0" err="1"/>
              <a:t>rather</a:t>
            </a:r>
            <a:r>
              <a:rPr lang="de-CH" sz="2800" b="1" dirty="0"/>
              <a:t> </a:t>
            </a:r>
            <a:r>
              <a:rPr lang="de-CH" sz="2800" b="1" dirty="0" err="1"/>
              <a:t>than</a:t>
            </a:r>
            <a:r>
              <a:rPr lang="de-CH" sz="2800" b="1" dirty="0"/>
              <a:t> </a:t>
            </a:r>
            <a:r>
              <a:rPr lang="de-CH" sz="2800" b="1" dirty="0" err="1"/>
              <a:t>discussing</a:t>
            </a:r>
            <a:r>
              <a:rPr lang="de-CH" sz="2800" b="1" dirty="0"/>
              <a:t> </a:t>
            </a:r>
            <a:r>
              <a:rPr lang="de-CH" sz="2800" b="1" dirty="0" err="1"/>
              <a:t>the</a:t>
            </a:r>
            <a:r>
              <a:rPr lang="de-CH" sz="2800" b="1" dirty="0"/>
              <a:t> </a:t>
            </a:r>
            <a:r>
              <a:rPr lang="de-CH" sz="2800" b="1" dirty="0" err="1"/>
              <a:t>scientific</a:t>
            </a:r>
            <a:r>
              <a:rPr lang="de-CH" sz="2800" b="1" dirty="0"/>
              <a:t> </a:t>
            </a:r>
            <a:r>
              <a:rPr lang="de-CH" sz="2800" b="1" dirty="0" err="1"/>
              <a:t>content</a:t>
            </a:r>
            <a:r>
              <a:rPr lang="de-CH" sz="2800" b="1" dirty="0"/>
              <a:t>.</a:t>
            </a:r>
          </a:p>
          <a:p>
            <a:pPr marL="271462" lvl="1" indent="0">
              <a:buNone/>
              <a:defRPr sz="1800">
                <a:solidFill>
                  <a:srgbClr val="000000"/>
                </a:solidFill>
              </a:defRPr>
            </a:pPr>
            <a:endParaRPr lang="de-CH" sz="2200" b="1"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S02xE01</a:t>
            </a:r>
            <a:r>
              <a:rPr lang="en-US" sz="3600" dirty="0"/>
              <a:t>: Individual parts of scientific papers</a:t>
            </a:r>
            <a:endParaRPr sz="3600" dirty="0"/>
          </a:p>
        </p:txBody>
      </p:sp>
    </p:spTree>
    <p:extLst>
      <p:ext uri="{BB962C8B-B14F-4D97-AF65-F5344CB8AC3E}">
        <p14:creationId xmlns:p14="http://schemas.microsoft.com/office/powerpoint/2010/main" val="13138256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699948"/>
            <a:ext cx="11328400" cy="4619927"/>
          </a:xfrm>
          <a:prstGeom prst="rect">
            <a:avLst/>
          </a:prstGeom>
        </p:spPr>
        <p:txBody>
          <a:bodyPr/>
          <a:lstStyle/>
          <a:p>
            <a:pPr marL="271462" lvl="1" indent="0" algn="ctr">
              <a:buNone/>
              <a:defRPr sz="1800">
                <a:solidFill>
                  <a:srgbClr val="000000"/>
                </a:solidFill>
              </a:defRPr>
            </a:pPr>
            <a:r>
              <a:rPr lang="de-CH" sz="2400" u="sng" dirty="0"/>
              <a:t>«</a:t>
            </a:r>
            <a:r>
              <a:rPr lang="de-CH" sz="2400" u="sng" dirty="0" err="1"/>
              <a:t>Good</a:t>
            </a:r>
            <a:r>
              <a:rPr lang="de-CH" sz="2400" u="sng" dirty="0"/>
              <a:t>» </a:t>
            </a:r>
            <a:r>
              <a:rPr lang="de-CH" sz="2400" u="sng" dirty="0" err="1"/>
              <a:t>paper</a:t>
            </a:r>
            <a:endParaRPr lang="de-CH" sz="2400" dirty="0"/>
          </a:p>
          <a:p>
            <a:pPr lvl="1">
              <a:defRPr sz="1800">
                <a:solidFill>
                  <a:srgbClr val="000000"/>
                </a:solidFill>
              </a:defRPr>
            </a:pPr>
            <a:r>
              <a:rPr lang="de-CH" sz="1800" dirty="0" err="1"/>
              <a:t>how</a:t>
            </a:r>
            <a:r>
              <a:rPr lang="de-CH" sz="1800" dirty="0"/>
              <a:t> </a:t>
            </a:r>
            <a:r>
              <a:rPr lang="de-CH" sz="1800" dirty="0" err="1"/>
              <a:t>you</a:t>
            </a:r>
            <a:r>
              <a:rPr lang="de-CH" sz="1800" dirty="0"/>
              <a:t> </a:t>
            </a:r>
            <a:r>
              <a:rPr lang="de-CH" sz="1800" dirty="0" err="1"/>
              <a:t>did</a:t>
            </a:r>
            <a:r>
              <a:rPr lang="de-CH" sz="1800" dirty="0"/>
              <a:t> </a:t>
            </a:r>
            <a:r>
              <a:rPr lang="de-CH" sz="1800" dirty="0" err="1"/>
              <a:t>you</a:t>
            </a:r>
            <a:r>
              <a:rPr lang="de-CH" sz="1800" dirty="0"/>
              <a:t> find </a:t>
            </a:r>
            <a:r>
              <a:rPr lang="de-CH" sz="1800" dirty="0" err="1"/>
              <a:t>it</a:t>
            </a:r>
            <a:r>
              <a:rPr lang="de-CH" sz="1800" dirty="0"/>
              <a:t>?</a:t>
            </a:r>
          </a:p>
          <a:p>
            <a:pPr marL="271462" lvl="1" indent="0">
              <a:buNone/>
              <a:defRPr sz="1800">
                <a:solidFill>
                  <a:srgbClr val="000000"/>
                </a:solidFill>
              </a:defRPr>
            </a:pPr>
            <a:r>
              <a:rPr lang="de-CH" sz="1200" dirty="0"/>
              <a:t>Meeting -&gt; </a:t>
            </a:r>
            <a:r>
              <a:rPr lang="de-CH" sz="1200" dirty="0" err="1"/>
              <a:t>Author</a:t>
            </a:r>
            <a:r>
              <a:rPr lang="de-CH" sz="1200" dirty="0"/>
              <a:t> </a:t>
            </a:r>
            <a:r>
              <a:rPr lang="de-CH" sz="1200" dirty="0" err="1"/>
              <a:t>website</a:t>
            </a:r>
            <a:r>
              <a:rPr lang="de-CH" sz="1200" dirty="0"/>
              <a:t> -&gt; </a:t>
            </a:r>
            <a:r>
              <a:rPr lang="de-CH" sz="1200" dirty="0" err="1"/>
              <a:t>list</a:t>
            </a:r>
            <a:r>
              <a:rPr lang="de-CH" sz="1200" dirty="0"/>
              <a:t> </a:t>
            </a:r>
            <a:r>
              <a:rPr lang="de-CH" sz="1200" dirty="0" err="1"/>
              <a:t>of</a:t>
            </a:r>
            <a:r>
              <a:rPr lang="de-CH" sz="1200" dirty="0"/>
              <a:t> </a:t>
            </a:r>
            <a:r>
              <a:rPr lang="de-CH" sz="1200" dirty="0" err="1"/>
              <a:t>publications</a:t>
            </a:r>
            <a:r>
              <a:rPr lang="de-CH" sz="1200" dirty="0"/>
              <a:t> -&gt; title</a:t>
            </a:r>
          </a:p>
          <a:p>
            <a:pPr marL="271462" lvl="1" indent="0">
              <a:buNone/>
              <a:defRPr sz="1800">
                <a:solidFill>
                  <a:srgbClr val="000000"/>
                </a:solidFill>
              </a:defRPr>
            </a:pPr>
            <a:r>
              <a:rPr lang="de-CH" sz="1200" dirty="0"/>
              <a:t>Home lab -&gt; </a:t>
            </a:r>
            <a:r>
              <a:rPr lang="de-CH" sz="1200" dirty="0" err="1"/>
              <a:t>journal</a:t>
            </a:r>
            <a:r>
              <a:rPr lang="de-CH" sz="1200" dirty="0"/>
              <a:t> </a:t>
            </a:r>
            <a:r>
              <a:rPr lang="de-CH" sz="1200" dirty="0" err="1"/>
              <a:t>mailing</a:t>
            </a:r>
            <a:r>
              <a:rPr lang="de-CH" sz="1200" dirty="0"/>
              <a:t> </a:t>
            </a:r>
            <a:r>
              <a:rPr lang="de-CH" sz="1200" dirty="0" err="1"/>
              <a:t>list</a:t>
            </a:r>
            <a:r>
              <a:rPr lang="de-CH" sz="1200" dirty="0"/>
              <a:t> -&gt; </a:t>
            </a:r>
            <a:r>
              <a:rPr lang="de-CH" sz="1200" dirty="0" err="1"/>
              <a:t>reading</a:t>
            </a:r>
            <a:r>
              <a:rPr lang="de-CH" sz="1200" dirty="0"/>
              <a:t> </a:t>
            </a:r>
            <a:r>
              <a:rPr lang="de-CH" sz="1200" dirty="0" err="1"/>
              <a:t>titles</a:t>
            </a:r>
            <a:endParaRPr lang="de-CH" sz="1200" dirty="0"/>
          </a:p>
          <a:p>
            <a:pPr marL="271462" lvl="1" indent="0">
              <a:buNone/>
              <a:defRPr sz="1800">
                <a:solidFill>
                  <a:srgbClr val="000000"/>
                </a:solidFill>
              </a:defRPr>
            </a:pPr>
            <a:r>
              <a:rPr lang="de-CH" sz="1200" dirty="0"/>
              <a:t>Target </a:t>
            </a:r>
            <a:r>
              <a:rPr lang="de-CH" sz="1200" dirty="0" err="1"/>
              <a:t>authors</a:t>
            </a:r>
            <a:r>
              <a:rPr lang="de-CH" sz="1200" dirty="0"/>
              <a:t> – </a:t>
            </a:r>
            <a:r>
              <a:rPr lang="de-CH" sz="1200" dirty="0" err="1"/>
              <a:t>meeting</a:t>
            </a:r>
            <a:r>
              <a:rPr lang="de-CH" sz="1200" dirty="0"/>
              <a:t> -&gt; </a:t>
            </a:r>
            <a:r>
              <a:rPr lang="de-CH" sz="1200" dirty="0" err="1"/>
              <a:t>mailing</a:t>
            </a:r>
            <a:r>
              <a:rPr lang="de-CH" sz="1200" dirty="0"/>
              <a:t> </a:t>
            </a:r>
            <a:r>
              <a:rPr lang="de-CH" sz="1200" dirty="0" err="1"/>
              <a:t>list</a:t>
            </a:r>
            <a:endParaRPr lang="de-CH" sz="1200" dirty="0"/>
          </a:p>
          <a:p>
            <a:pPr marL="271462" lvl="1" indent="0">
              <a:buNone/>
              <a:defRPr sz="1800">
                <a:solidFill>
                  <a:srgbClr val="000000"/>
                </a:solidFill>
              </a:defRPr>
            </a:pPr>
            <a:r>
              <a:rPr lang="de-CH" sz="1200" dirty="0"/>
              <a:t>Search </a:t>
            </a:r>
            <a:r>
              <a:rPr lang="de-CH" sz="1200" dirty="0" err="1"/>
              <a:t>key</a:t>
            </a:r>
            <a:r>
              <a:rPr lang="de-CH" sz="1200" dirty="0"/>
              <a:t> </a:t>
            </a:r>
            <a:r>
              <a:rPr lang="de-CH" sz="1200" dirty="0" err="1"/>
              <a:t>words</a:t>
            </a:r>
            <a:r>
              <a:rPr lang="de-CH" sz="1200" dirty="0"/>
              <a:t> on </a:t>
            </a:r>
            <a:r>
              <a:rPr lang="de-CH" sz="1200" dirty="0" err="1"/>
              <a:t>PubMed</a:t>
            </a:r>
            <a:endParaRPr lang="de-CH" sz="1200" dirty="0"/>
          </a:p>
          <a:p>
            <a:pPr marL="271462" lvl="1" indent="0">
              <a:buNone/>
              <a:defRPr sz="1800">
                <a:solidFill>
                  <a:srgbClr val="000000"/>
                </a:solidFill>
              </a:defRPr>
            </a:pPr>
            <a:r>
              <a:rPr lang="de-CH" sz="1200" dirty="0"/>
              <a:t>Filter </a:t>
            </a:r>
            <a:r>
              <a:rPr lang="de-CH" sz="1200" dirty="0" err="1"/>
              <a:t>by</a:t>
            </a:r>
            <a:r>
              <a:rPr lang="de-CH" sz="1200" dirty="0"/>
              <a:t> </a:t>
            </a:r>
            <a:r>
              <a:rPr lang="de-CH" sz="1200" dirty="0" err="1"/>
              <a:t>year</a:t>
            </a:r>
            <a:r>
              <a:rPr lang="de-CH" sz="1200" dirty="0"/>
              <a:t> </a:t>
            </a:r>
            <a:r>
              <a:rPr lang="de-CH" sz="1200" dirty="0" err="1"/>
              <a:t>of</a:t>
            </a:r>
            <a:r>
              <a:rPr lang="de-CH" sz="1200" dirty="0"/>
              <a:t> </a:t>
            </a:r>
            <a:r>
              <a:rPr lang="de-CH" sz="1200" dirty="0" err="1"/>
              <a:t>publication</a:t>
            </a:r>
            <a:endParaRPr lang="de-CH" sz="1200" dirty="0"/>
          </a:p>
          <a:p>
            <a:pPr lvl="1">
              <a:defRPr sz="1800">
                <a:solidFill>
                  <a:srgbClr val="000000"/>
                </a:solidFill>
              </a:defRPr>
            </a:pPr>
            <a:r>
              <a:rPr lang="de-CH" sz="1800" dirty="0" err="1"/>
              <a:t>how</a:t>
            </a:r>
            <a:r>
              <a:rPr lang="de-CH" sz="1800" dirty="0"/>
              <a:t> </a:t>
            </a:r>
            <a:r>
              <a:rPr lang="de-CH" sz="1800" dirty="0" err="1"/>
              <a:t>you</a:t>
            </a:r>
            <a:r>
              <a:rPr lang="de-CH" sz="1800" dirty="0"/>
              <a:t> </a:t>
            </a:r>
            <a:r>
              <a:rPr lang="de-CH" sz="1800" dirty="0" err="1"/>
              <a:t>did</a:t>
            </a:r>
            <a:r>
              <a:rPr lang="de-CH" sz="1800" dirty="0"/>
              <a:t> </a:t>
            </a:r>
            <a:r>
              <a:rPr lang="de-CH" sz="1800" dirty="0" err="1"/>
              <a:t>you</a:t>
            </a:r>
            <a:r>
              <a:rPr lang="de-CH" sz="1800" dirty="0"/>
              <a:t> find out </a:t>
            </a:r>
            <a:r>
              <a:rPr lang="de-CH" sz="1800" dirty="0" err="1"/>
              <a:t>what</a:t>
            </a:r>
            <a:r>
              <a:rPr lang="de-CH" sz="1800" dirty="0"/>
              <a:t> </a:t>
            </a:r>
            <a:r>
              <a:rPr lang="de-CH" sz="1800" dirty="0" err="1"/>
              <a:t>it</a:t>
            </a:r>
            <a:r>
              <a:rPr lang="de-CH" sz="1800" dirty="0"/>
              <a:t> </a:t>
            </a:r>
            <a:r>
              <a:rPr lang="de-CH" sz="1800" dirty="0" err="1"/>
              <a:t>is</a:t>
            </a:r>
            <a:r>
              <a:rPr lang="de-CH" sz="1800" dirty="0"/>
              <a:t> </a:t>
            </a:r>
            <a:r>
              <a:rPr lang="de-CH" sz="1800" dirty="0" err="1"/>
              <a:t>about</a:t>
            </a:r>
            <a:r>
              <a:rPr lang="de-CH" sz="1800" dirty="0"/>
              <a:t>?</a:t>
            </a:r>
          </a:p>
          <a:p>
            <a:pPr marL="271462" lvl="1" indent="0">
              <a:buNone/>
              <a:defRPr sz="1800">
                <a:solidFill>
                  <a:srgbClr val="000000"/>
                </a:solidFill>
              </a:defRPr>
            </a:pPr>
            <a:r>
              <a:rPr lang="de-CH" sz="1200" dirty="0"/>
              <a:t>Read </a:t>
            </a:r>
            <a:r>
              <a:rPr lang="de-CH" sz="1200" u="sng" dirty="0"/>
              <a:t>title</a:t>
            </a:r>
            <a:r>
              <a:rPr lang="de-CH" sz="1200" dirty="0"/>
              <a:t>, check </a:t>
            </a:r>
            <a:r>
              <a:rPr lang="de-CH" sz="1200" dirty="0" err="1"/>
              <a:t>for</a:t>
            </a:r>
            <a:r>
              <a:rPr lang="de-CH" sz="1200" dirty="0"/>
              <a:t> </a:t>
            </a:r>
            <a:r>
              <a:rPr lang="de-CH" sz="1200" dirty="0" err="1"/>
              <a:t>key</a:t>
            </a:r>
            <a:r>
              <a:rPr lang="de-CH" sz="1200" dirty="0"/>
              <a:t> </a:t>
            </a:r>
            <a:r>
              <a:rPr lang="de-CH" sz="1200" dirty="0" err="1"/>
              <a:t>words</a:t>
            </a:r>
            <a:endParaRPr lang="de-CH" sz="1200" dirty="0"/>
          </a:p>
          <a:p>
            <a:pPr marL="271462" lvl="1" indent="0">
              <a:buNone/>
              <a:defRPr sz="1800">
                <a:solidFill>
                  <a:srgbClr val="000000"/>
                </a:solidFill>
              </a:defRPr>
            </a:pPr>
            <a:r>
              <a:rPr lang="de-CH" sz="1200" dirty="0"/>
              <a:t>Scan </a:t>
            </a:r>
            <a:r>
              <a:rPr lang="de-CH" sz="1200" dirty="0" err="1"/>
              <a:t>through</a:t>
            </a:r>
            <a:r>
              <a:rPr lang="de-CH" sz="1200" dirty="0"/>
              <a:t> </a:t>
            </a:r>
            <a:r>
              <a:rPr lang="de-CH" sz="1200" u="sng" dirty="0" err="1"/>
              <a:t>abstract</a:t>
            </a:r>
            <a:r>
              <a:rPr lang="de-CH" sz="1200" dirty="0"/>
              <a:t>, </a:t>
            </a:r>
            <a:r>
              <a:rPr lang="de-CH" sz="1200" dirty="0" err="1"/>
              <a:t>search</a:t>
            </a:r>
            <a:r>
              <a:rPr lang="de-CH" sz="1200" dirty="0"/>
              <a:t> </a:t>
            </a:r>
            <a:r>
              <a:rPr lang="de-CH" sz="1200" dirty="0" err="1"/>
              <a:t>for</a:t>
            </a:r>
            <a:r>
              <a:rPr lang="de-CH" sz="1200" dirty="0"/>
              <a:t> </a:t>
            </a:r>
            <a:r>
              <a:rPr lang="de-CH" sz="1200" u="sng" dirty="0" err="1"/>
              <a:t>key</a:t>
            </a:r>
            <a:r>
              <a:rPr lang="de-CH" sz="1200" u="sng" dirty="0"/>
              <a:t> </a:t>
            </a:r>
            <a:r>
              <a:rPr lang="de-CH" sz="1200" u="sng" dirty="0" err="1"/>
              <a:t>words</a:t>
            </a:r>
            <a:endParaRPr lang="de-CH" sz="1200" u="sng" dirty="0"/>
          </a:p>
          <a:p>
            <a:pPr marL="271462" lvl="1" indent="0">
              <a:buNone/>
              <a:defRPr sz="1800">
                <a:solidFill>
                  <a:srgbClr val="000000"/>
                </a:solidFill>
              </a:defRPr>
            </a:pPr>
            <a:r>
              <a:rPr lang="de-CH" sz="1200" dirty="0"/>
              <a:t>Check </a:t>
            </a:r>
            <a:r>
              <a:rPr lang="de-CH" sz="1200" dirty="0" err="1"/>
              <a:t>who</a:t>
            </a:r>
            <a:r>
              <a:rPr lang="de-CH" sz="1200" dirty="0"/>
              <a:t> </a:t>
            </a:r>
            <a:r>
              <a:rPr lang="de-CH" sz="1200" dirty="0" err="1"/>
              <a:t>are</a:t>
            </a:r>
            <a:r>
              <a:rPr lang="de-CH" sz="1200" dirty="0"/>
              <a:t> </a:t>
            </a:r>
            <a:r>
              <a:rPr lang="de-CH" sz="1200" dirty="0" err="1"/>
              <a:t>the</a:t>
            </a:r>
            <a:r>
              <a:rPr lang="de-CH" sz="1200" dirty="0"/>
              <a:t> </a:t>
            </a:r>
            <a:r>
              <a:rPr lang="de-CH" sz="1200" dirty="0" err="1"/>
              <a:t>authors</a:t>
            </a:r>
            <a:endParaRPr lang="de-CH" sz="1200" dirty="0"/>
          </a:p>
          <a:p>
            <a:pPr lvl="1">
              <a:defRPr sz="1800">
                <a:solidFill>
                  <a:srgbClr val="000000"/>
                </a:solidFill>
              </a:defRPr>
            </a:pPr>
            <a:r>
              <a:rPr lang="de-CH" sz="1800" dirty="0" err="1"/>
              <a:t>what</a:t>
            </a:r>
            <a:r>
              <a:rPr lang="de-CH" sz="1800" dirty="0"/>
              <a:t> </a:t>
            </a:r>
            <a:r>
              <a:rPr lang="de-CH" sz="1800" dirty="0" err="1"/>
              <a:t>caught</a:t>
            </a:r>
            <a:r>
              <a:rPr lang="de-CH" sz="1800" dirty="0"/>
              <a:t> </a:t>
            </a:r>
            <a:r>
              <a:rPr lang="de-CH" sz="1800" dirty="0" err="1"/>
              <a:t>your</a:t>
            </a:r>
            <a:r>
              <a:rPr lang="de-CH" sz="1800" dirty="0"/>
              <a:t> </a:t>
            </a:r>
            <a:r>
              <a:rPr lang="de-CH" sz="1800" dirty="0" err="1"/>
              <a:t>attention</a:t>
            </a:r>
            <a:r>
              <a:rPr lang="de-CH" sz="1800" dirty="0"/>
              <a:t> </a:t>
            </a:r>
            <a:r>
              <a:rPr lang="de-CH" sz="1800" dirty="0" err="1"/>
              <a:t>when</a:t>
            </a:r>
            <a:r>
              <a:rPr lang="de-CH" sz="1800" dirty="0"/>
              <a:t> </a:t>
            </a:r>
            <a:r>
              <a:rPr lang="de-CH" sz="1800" dirty="0" err="1"/>
              <a:t>reading</a:t>
            </a:r>
            <a:r>
              <a:rPr lang="de-CH" sz="1800" dirty="0"/>
              <a:t> </a:t>
            </a:r>
            <a:r>
              <a:rPr lang="de-CH" sz="1800" dirty="0" err="1"/>
              <a:t>it</a:t>
            </a:r>
            <a:r>
              <a:rPr lang="de-CH" sz="1800" dirty="0"/>
              <a:t>?</a:t>
            </a:r>
          </a:p>
          <a:p>
            <a:pPr marL="271462" lvl="1" indent="0">
              <a:buNone/>
              <a:defRPr sz="1800">
                <a:solidFill>
                  <a:srgbClr val="000000"/>
                </a:solidFill>
              </a:defRPr>
            </a:pPr>
            <a:r>
              <a:rPr lang="de-CH" sz="1200" dirty="0" err="1"/>
              <a:t>Methods</a:t>
            </a:r>
            <a:r>
              <a:rPr lang="de-CH" sz="1200" dirty="0"/>
              <a:t> </a:t>
            </a:r>
            <a:r>
              <a:rPr lang="de-CH" sz="1200" dirty="0" err="1"/>
              <a:t>used</a:t>
            </a:r>
            <a:r>
              <a:rPr lang="de-CH" sz="1200" dirty="0"/>
              <a:t>: </a:t>
            </a:r>
            <a:r>
              <a:rPr lang="de-CH" sz="1200" dirty="0" err="1"/>
              <a:t>can</a:t>
            </a:r>
            <a:r>
              <a:rPr lang="de-CH" sz="1200" dirty="0"/>
              <a:t> </a:t>
            </a:r>
            <a:r>
              <a:rPr lang="de-CH" sz="1200" dirty="0" err="1"/>
              <a:t>be</a:t>
            </a:r>
            <a:r>
              <a:rPr lang="de-CH" sz="1200" dirty="0"/>
              <a:t> </a:t>
            </a:r>
            <a:r>
              <a:rPr lang="de-CH" sz="1200" dirty="0" err="1"/>
              <a:t>found</a:t>
            </a:r>
            <a:r>
              <a:rPr lang="de-CH" sz="1200" dirty="0"/>
              <a:t> in </a:t>
            </a:r>
            <a:r>
              <a:rPr lang="de-CH" sz="1200" dirty="0" err="1"/>
              <a:t>abstract</a:t>
            </a:r>
            <a:r>
              <a:rPr lang="de-CH" sz="1200" dirty="0"/>
              <a:t> </a:t>
            </a:r>
            <a:r>
              <a:rPr lang="de-CH" sz="1200" dirty="0" err="1"/>
              <a:t>and</a:t>
            </a:r>
            <a:r>
              <a:rPr lang="de-CH" sz="1200" dirty="0"/>
              <a:t> </a:t>
            </a:r>
            <a:r>
              <a:rPr lang="de-CH" sz="1200" dirty="0" err="1"/>
              <a:t>methods</a:t>
            </a:r>
            <a:r>
              <a:rPr lang="de-CH" sz="1200" dirty="0"/>
              <a:t> </a:t>
            </a:r>
            <a:r>
              <a:rPr lang="de-CH" sz="1200" dirty="0" err="1"/>
              <a:t>part</a:t>
            </a:r>
            <a:r>
              <a:rPr lang="de-CH" sz="1200" dirty="0"/>
              <a:t> </a:t>
            </a:r>
            <a:r>
              <a:rPr lang="de-CH" sz="1200" dirty="0" err="1"/>
              <a:t>of</a:t>
            </a:r>
            <a:r>
              <a:rPr lang="de-CH" sz="1200" dirty="0"/>
              <a:t> </a:t>
            </a:r>
            <a:r>
              <a:rPr lang="de-CH" sz="1200" dirty="0" err="1"/>
              <a:t>the</a:t>
            </a:r>
            <a:r>
              <a:rPr lang="de-CH" sz="1200" dirty="0"/>
              <a:t> </a:t>
            </a:r>
            <a:r>
              <a:rPr lang="de-CH" sz="1200" dirty="0" err="1"/>
              <a:t>paper</a:t>
            </a:r>
            <a:endParaRPr lang="de-CH" sz="1200" dirty="0"/>
          </a:p>
          <a:p>
            <a:pPr marL="271462" lvl="1" indent="0">
              <a:buNone/>
              <a:defRPr sz="1800">
                <a:solidFill>
                  <a:srgbClr val="000000"/>
                </a:solidFill>
              </a:defRPr>
            </a:pPr>
            <a:r>
              <a:rPr lang="de-CH" sz="1200" dirty="0" err="1"/>
              <a:t>Titles</a:t>
            </a:r>
            <a:r>
              <a:rPr lang="de-CH" sz="1200" dirty="0"/>
              <a:t> -&gt; Abstract -&gt; </a:t>
            </a:r>
            <a:r>
              <a:rPr lang="de-CH" sz="1200" u="sng" dirty="0" err="1"/>
              <a:t>Figures</a:t>
            </a:r>
            <a:endParaRPr lang="de-CH" sz="1200" u="sng" dirty="0"/>
          </a:p>
          <a:p>
            <a:pPr marL="271462" lvl="1" indent="0">
              <a:buNone/>
              <a:defRPr sz="1800">
                <a:solidFill>
                  <a:srgbClr val="000000"/>
                </a:solidFill>
              </a:defRPr>
            </a:pPr>
            <a:r>
              <a:rPr lang="de-CH" sz="1200" dirty="0"/>
              <a:t>Clear </a:t>
            </a:r>
            <a:r>
              <a:rPr lang="de-CH" sz="1200" dirty="0" err="1"/>
              <a:t>writing</a:t>
            </a:r>
            <a:endParaRPr lang="de-CH" sz="1200" dirty="0"/>
          </a:p>
          <a:p>
            <a:pPr lvl="1">
              <a:defRPr sz="1800">
                <a:solidFill>
                  <a:srgbClr val="000000"/>
                </a:solidFill>
              </a:defRPr>
            </a:pPr>
            <a:r>
              <a:rPr lang="de-CH" sz="1800" dirty="0" err="1"/>
              <a:t>where</a:t>
            </a:r>
            <a:r>
              <a:rPr lang="de-CH" sz="1800" dirty="0"/>
              <a:t> </a:t>
            </a:r>
            <a:r>
              <a:rPr lang="de-CH" sz="1800" dirty="0" err="1"/>
              <a:t>did</a:t>
            </a:r>
            <a:r>
              <a:rPr lang="de-CH" sz="1800" dirty="0"/>
              <a:t> </a:t>
            </a:r>
            <a:r>
              <a:rPr lang="de-CH" sz="1800" dirty="0" err="1"/>
              <a:t>you</a:t>
            </a:r>
            <a:r>
              <a:rPr lang="de-CH" sz="1800" dirty="0"/>
              <a:t> find </a:t>
            </a:r>
            <a:r>
              <a:rPr lang="de-CH" sz="1800" dirty="0" err="1"/>
              <a:t>the</a:t>
            </a:r>
            <a:r>
              <a:rPr lang="de-CH" sz="1800" dirty="0"/>
              <a:t> </a:t>
            </a:r>
            <a:r>
              <a:rPr lang="de-CH" sz="1800" dirty="0" err="1"/>
              <a:t>key</a:t>
            </a:r>
            <a:r>
              <a:rPr lang="de-CH" sz="1800" dirty="0"/>
              <a:t> </a:t>
            </a:r>
            <a:r>
              <a:rPr lang="de-CH" sz="1800" dirty="0" err="1"/>
              <a:t>messages</a:t>
            </a:r>
            <a:r>
              <a:rPr lang="de-CH" sz="1800" dirty="0"/>
              <a:t>?</a:t>
            </a:r>
          </a:p>
          <a:p>
            <a:pPr marL="271462" lvl="1" indent="0">
              <a:buNone/>
              <a:defRPr sz="1800">
                <a:solidFill>
                  <a:srgbClr val="000000"/>
                </a:solidFill>
              </a:defRPr>
            </a:pPr>
            <a:r>
              <a:rPr lang="de-CH" sz="1200" dirty="0"/>
              <a:t>Abstract </a:t>
            </a:r>
            <a:r>
              <a:rPr lang="de-CH" sz="1200" dirty="0" err="1"/>
              <a:t>and</a:t>
            </a:r>
            <a:r>
              <a:rPr lang="de-CH" sz="1200" dirty="0"/>
              <a:t> end </a:t>
            </a:r>
            <a:r>
              <a:rPr lang="de-CH" sz="1200" dirty="0" err="1"/>
              <a:t>of</a:t>
            </a:r>
            <a:r>
              <a:rPr lang="de-CH" sz="1200" dirty="0"/>
              <a:t> </a:t>
            </a:r>
            <a:r>
              <a:rPr lang="de-CH" sz="1200" dirty="0" err="1"/>
              <a:t>introduction</a:t>
            </a:r>
            <a:endParaRPr lang="de-CH" sz="1200" dirty="0"/>
          </a:p>
          <a:p>
            <a:pPr marL="271462" lvl="1" indent="0">
              <a:buNone/>
              <a:defRPr sz="1800">
                <a:solidFill>
                  <a:srgbClr val="000000"/>
                </a:solidFill>
              </a:defRPr>
            </a:pPr>
            <a:r>
              <a:rPr lang="de-CH" sz="1200" dirty="0" err="1"/>
              <a:t>Beginning</a:t>
            </a:r>
            <a:r>
              <a:rPr lang="de-CH" sz="1200" dirty="0"/>
              <a:t> </a:t>
            </a:r>
            <a:r>
              <a:rPr lang="de-CH" sz="1200" dirty="0" err="1"/>
              <a:t>and</a:t>
            </a:r>
            <a:r>
              <a:rPr lang="de-CH" sz="1200" dirty="0"/>
              <a:t> end </a:t>
            </a:r>
            <a:r>
              <a:rPr lang="de-CH" sz="1200" dirty="0" err="1"/>
              <a:t>of</a:t>
            </a:r>
            <a:r>
              <a:rPr lang="de-CH" sz="1200" dirty="0"/>
              <a:t> </a:t>
            </a:r>
            <a:r>
              <a:rPr lang="de-CH" sz="1200" dirty="0" err="1"/>
              <a:t>Introduction</a:t>
            </a:r>
            <a:r>
              <a:rPr lang="de-CH" sz="1200" dirty="0"/>
              <a:t> </a:t>
            </a:r>
            <a:r>
              <a:rPr lang="de-CH" sz="1200" dirty="0" err="1"/>
              <a:t>combined</a:t>
            </a:r>
            <a:r>
              <a:rPr lang="de-CH" sz="1200" dirty="0"/>
              <a:t> </a:t>
            </a:r>
            <a:r>
              <a:rPr lang="de-CH" sz="1200" dirty="0" err="1"/>
              <a:t>with</a:t>
            </a:r>
            <a:r>
              <a:rPr lang="de-CH" sz="1200" dirty="0"/>
              <a:t> </a:t>
            </a:r>
            <a:r>
              <a:rPr lang="de-CH" sz="1200" dirty="0" err="1"/>
              <a:t>beginning</a:t>
            </a:r>
            <a:r>
              <a:rPr lang="de-CH" sz="1200" dirty="0"/>
              <a:t> </a:t>
            </a:r>
            <a:r>
              <a:rPr lang="de-CH" sz="1200" dirty="0" err="1"/>
              <a:t>of</a:t>
            </a:r>
            <a:r>
              <a:rPr lang="de-CH" sz="1200" dirty="0"/>
              <a:t> </a:t>
            </a:r>
            <a:r>
              <a:rPr lang="de-CH" sz="1200" dirty="0" err="1"/>
              <a:t>Discussion</a:t>
            </a:r>
            <a:endParaRPr lang="de-CH" sz="12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S02xE01</a:t>
            </a:r>
            <a:r>
              <a:rPr lang="en-US" sz="3600" dirty="0"/>
              <a:t>: Individual parts of scientific papers</a:t>
            </a:r>
            <a:endParaRPr sz="3600" dirty="0"/>
          </a:p>
        </p:txBody>
      </p:sp>
    </p:spTree>
    <p:extLst>
      <p:ext uri="{BB962C8B-B14F-4D97-AF65-F5344CB8AC3E}">
        <p14:creationId xmlns:p14="http://schemas.microsoft.com/office/powerpoint/2010/main" val="20403537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defRPr sz="1800">
                <a:solidFill>
                  <a:srgbClr val="000000"/>
                </a:solidFill>
              </a:defRPr>
            </a:pPr>
            <a:r>
              <a:rPr lang="en-GB" sz="3100" dirty="0"/>
              <a:t>Individually, select a journal and check out its table of content</a:t>
            </a:r>
          </a:p>
          <a:p>
            <a:pPr>
              <a:defRPr sz="1800">
                <a:solidFill>
                  <a:srgbClr val="000000"/>
                </a:solidFill>
              </a:defRPr>
            </a:pPr>
            <a:r>
              <a:rPr lang="en-GB" sz="3100" dirty="0"/>
              <a:t>Rate the titles based on your feeling whether they are good or bad</a:t>
            </a:r>
          </a:p>
          <a:p>
            <a:pPr>
              <a:defRPr sz="1800">
                <a:solidFill>
                  <a:srgbClr val="000000"/>
                </a:solidFill>
              </a:defRPr>
            </a:pPr>
            <a:r>
              <a:rPr lang="en-GB" sz="3100" b="1" dirty="0"/>
              <a:t>Select one good and one bad example</a:t>
            </a:r>
          </a:p>
        </p:txBody>
      </p:sp>
      <p:sp>
        <p:nvSpPr>
          <p:cNvPr id="85" name="Shape 85"/>
          <p:cNvSpPr>
            <a:spLocks noGrp="1"/>
          </p:cNvSpPr>
          <p:nvPr>
            <p:ph type="title"/>
          </p:nvPr>
        </p:nvSpPr>
        <p:spPr>
          <a:prstGeom prst="rect">
            <a:avLst/>
          </a:prstGeom>
        </p:spPr>
        <p:txBody>
          <a:bodyPr/>
          <a:lstStyle/>
          <a:p>
            <a:pPr lvl="0">
              <a:defRPr sz="1800" b="0" cap="none"/>
            </a:pPr>
            <a:r>
              <a:rPr lang="de-CH" sz="3600" dirty="0"/>
              <a:t>S02xE02</a:t>
            </a:r>
            <a:r>
              <a:rPr lang="en-US" sz="3600" dirty="0"/>
              <a:t>: Titles </a:t>
            </a:r>
            <a:r>
              <a:rPr lang="mr-IN" sz="3600" dirty="0"/>
              <a:t>–</a:t>
            </a:r>
            <a:r>
              <a:rPr lang="en-US" sz="3600" dirty="0"/>
              <a:t> the good, the bad, the ugly</a:t>
            </a:r>
            <a:endParaRPr sz="3600" dirty="0"/>
          </a:p>
        </p:txBody>
      </p:sp>
    </p:spTree>
    <p:extLst>
      <p:ext uri="{BB962C8B-B14F-4D97-AF65-F5344CB8AC3E}">
        <p14:creationId xmlns:p14="http://schemas.microsoft.com/office/powerpoint/2010/main" val="115891850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1800" y="1218966"/>
            <a:ext cx="5472000" cy="4213225"/>
          </a:xfrm>
        </p:spPr>
        <p:txBody>
          <a:bodyPr/>
          <a:lstStyle/>
          <a:p>
            <a:pPr marL="0" indent="0">
              <a:buNone/>
            </a:pPr>
            <a:r>
              <a:rPr lang="en-US" b="1" dirty="0"/>
              <a:t>Good examples HS2021</a:t>
            </a:r>
          </a:p>
          <a:p>
            <a:pPr marL="0" indent="0">
              <a:buNone/>
            </a:pPr>
            <a:endParaRPr lang="en-US" b="1" dirty="0"/>
          </a:p>
          <a:p>
            <a:pPr marL="0" indent="0">
              <a:buNone/>
            </a:pPr>
            <a:r>
              <a:rPr lang="en-US" b="1" dirty="0"/>
              <a:t>Antigen and checkpoint receptor engagement </a:t>
            </a:r>
            <a:r>
              <a:rPr lang="en-US" b="1" u="sng" dirty="0"/>
              <a:t>recalibrates</a:t>
            </a:r>
            <a:r>
              <a:rPr lang="en-US" b="1" dirty="0"/>
              <a:t> T-cell receptor signal strength</a:t>
            </a:r>
          </a:p>
          <a:p>
            <a:pPr marL="0" indent="0">
              <a:buNone/>
            </a:pPr>
            <a:r>
              <a:rPr lang="en-US" b="1" dirty="0"/>
              <a:t>Virus-induced senescence </a:t>
            </a:r>
            <a:r>
              <a:rPr lang="en-US" b="1" u="sng" dirty="0"/>
              <a:t>is</a:t>
            </a:r>
            <a:r>
              <a:rPr lang="en-US" b="1" dirty="0"/>
              <a:t> driver and therapeutic target in COVID19</a:t>
            </a:r>
          </a:p>
          <a:p>
            <a:pPr marL="0" indent="0">
              <a:buNone/>
            </a:pPr>
            <a:r>
              <a:rPr lang="en-US" b="1" dirty="0"/>
              <a:t>Genomic and functional characterization of a mucosal symbiont </a:t>
            </a:r>
            <a:r>
              <a:rPr lang="en-US" b="1" u="sng" dirty="0"/>
              <a:t>is involved </a:t>
            </a:r>
            <a:r>
              <a:rPr lang="en-US" b="1" dirty="0"/>
              <a:t>in early stage colorectal cancer</a:t>
            </a:r>
          </a:p>
          <a:p>
            <a:pPr marL="0" indent="0">
              <a:buNone/>
            </a:pPr>
            <a:r>
              <a:rPr lang="en-US" b="1" dirty="0"/>
              <a:t>Fc-engineered antibody therapeutic with improved anti-SARS-COVID efficacy (vote for bad)</a:t>
            </a:r>
          </a:p>
          <a:p>
            <a:pPr marL="0" indent="0">
              <a:buNone/>
            </a:pPr>
            <a:r>
              <a:rPr lang="en-US" b="1" dirty="0"/>
              <a:t>Quantitative evaluation of chromosomal rearrangements in gene-edited human stem cell by Cast-seq</a:t>
            </a:r>
          </a:p>
          <a:p>
            <a:pPr marL="0" indent="0">
              <a:buNone/>
            </a:pPr>
            <a:r>
              <a:rPr lang="en-US" b="1" dirty="0"/>
              <a:t>An easily swallowed capsule </a:t>
            </a:r>
            <a:r>
              <a:rPr lang="en-US" b="1" u="sng" dirty="0"/>
              <a:t>injects</a:t>
            </a:r>
            <a:r>
              <a:rPr lang="en-US" b="1" dirty="0"/>
              <a:t> drugs straight into the gut</a:t>
            </a:r>
          </a:p>
          <a:p>
            <a:pPr marL="0" indent="0">
              <a:buNone/>
            </a:pPr>
            <a:endParaRPr lang="en-US" b="1" dirty="0"/>
          </a:p>
          <a:p>
            <a:pPr marL="0" indent="0">
              <a:buNone/>
            </a:pPr>
            <a:r>
              <a:rPr lang="en-US" b="1" dirty="0"/>
              <a:t>-&gt; more details, active description, key messages</a:t>
            </a:r>
          </a:p>
        </p:txBody>
      </p:sp>
      <p:sp>
        <p:nvSpPr>
          <p:cNvPr id="3" name="Content Placeholder 2"/>
          <p:cNvSpPr>
            <a:spLocks noGrp="1"/>
          </p:cNvSpPr>
          <p:nvPr>
            <p:ph sz="half" idx="2"/>
          </p:nvPr>
        </p:nvSpPr>
        <p:spPr>
          <a:xfrm>
            <a:off x="6288021" y="1218966"/>
            <a:ext cx="5472179" cy="4213225"/>
          </a:xfrm>
        </p:spPr>
        <p:txBody>
          <a:bodyPr/>
          <a:lstStyle/>
          <a:p>
            <a:pPr marL="0" indent="0">
              <a:buNone/>
            </a:pPr>
            <a:r>
              <a:rPr lang="en-US" b="1" dirty="0"/>
              <a:t>Bad examples HS2021</a:t>
            </a:r>
          </a:p>
          <a:p>
            <a:endParaRPr lang="en-US" dirty="0">
              <a:solidFill>
                <a:srgbClr val="008000"/>
              </a:solidFill>
            </a:endParaRPr>
          </a:p>
          <a:p>
            <a:r>
              <a:rPr lang="en-US" dirty="0">
                <a:solidFill>
                  <a:srgbClr val="008000"/>
                </a:solidFill>
              </a:rPr>
              <a:t>Regulatory T-cell function in established systemic inflammation and reverse fatal autoimmunity</a:t>
            </a:r>
          </a:p>
          <a:p>
            <a:r>
              <a:rPr lang="en-US" dirty="0">
                <a:solidFill>
                  <a:srgbClr val="008000"/>
                </a:solidFill>
              </a:rPr>
              <a:t>A modern world view of host-microbiota pathogen interactions</a:t>
            </a:r>
          </a:p>
          <a:p>
            <a:r>
              <a:rPr lang="en-US" dirty="0">
                <a:solidFill>
                  <a:srgbClr val="008000"/>
                </a:solidFill>
              </a:rPr>
              <a:t>Continuous mott transition in semiconductor </a:t>
            </a:r>
            <a:r>
              <a:rPr lang="en-US" dirty="0" err="1">
                <a:solidFill>
                  <a:srgbClr val="008000"/>
                </a:solidFill>
              </a:rPr>
              <a:t>moire</a:t>
            </a:r>
            <a:r>
              <a:rPr lang="en-US" dirty="0">
                <a:solidFill>
                  <a:srgbClr val="008000"/>
                </a:solidFill>
              </a:rPr>
              <a:t> super lattices</a:t>
            </a:r>
          </a:p>
          <a:p>
            <a:endParaRPr lang="en-US" dirty="0">
              <a:solidFill>
                <a:srgbClr val="008000"/>
              </a:solidFill>
            </a:endParaRPr>
          </a:p>
          <a:p>
            <a:endParaRPr lang="en-US" dirty="0">
              <a:solidFill>
                <a:srgbClr val="008000"/>
              </a:solidFill>
            </a:endParaRPr>
          </a:p>
          <a:p>
            <a:endParaRPr lang="en-US" dirty="0">
              <a:solidFill>
                <a:srgbClr val="008000"/>
              </a:solidFill>
            </a:endParaRPr>
          </a:p>
          <a:p>
            <a:endParaRPr lang="en-US" dirty="0">
              <a:solidFill>
                <a:srgbClr val="008000"/>
              </a:solidFill>
            </a:endParaRPr>
          </a:p>
          <a:p>
            <a:endParaRPr lang="en-US" dirty="0">
              <a:solidFill>
                <a:srgbClr val="008000"/>
              </a:solidFill>
            </a:endParaRPr>
          </a:p>
          <a:p>
            <a:endParaRPr lang="en-US" dirty="0">
              <a:solidFill>
                <a:srgbClr val="008000"/>
              </a:solidFill>
            </a:endParaRPr>
          </a:p>
          <a:p>
            <a:pPr marL="0" indent="0">
              <a:buNone/>
            </a:pPr>
            <a:r>
              <a:rPr lang="en-US" dirty="0">
                <a:solidFill>
                  <a:srgbClr val="008000"/>
                </a:solidFill>
              </a:rPr>
              <a:t>-&gt; general, abstract</a:t>
            </a:r>
          </a:p>
        </p:txBody>
      </p:sp>
      <p:sp>
        <p:nvSpPr>
          <p:cNvPr id="4" name="Date Placeholder 3"/>
          <p:cNvSpPr>
            <a:spLocks noGrp="1"/>
          </p:cNvSpPr>
          <p:nvPr>
            <p:ph type="dt" sz="half" idx="10"/>
          </p:nvPr>
        </p:nvSpPr>
        <p:spPr/>
        <p:txBody>
          <a:bodyPr/>
          <a:lstStyle/>
          <a:p>
            <a:fld id="{C6A1628A-2A40-4B37-B167-309C0EBB4BBF}" type="datetime1">
              <a:rPr lang="de-DE" smtClean="0"/>
              <a:pPr/>
              <a:t>20.09.21</a:t>
            </a:fld>
            <a:endParaRPr lang="de-DE"/>
          </a:p>
        </p:txBody>
      </p:sp>
      <p:sp>
        <p:nvSpPr>
          <p:cNvPr id="5" name="Footer Placeholder 4"/>
          <p:cNvSpPr>
            <a:spLocks noGrp="1"/>
          </p:cNvSpPr>
          <p:nvPr>
            <p:ph type="ftr" sz="quarter" idx="11"/>
          </p:nvPr>
        </p:nvSpPr>
        <p:spPr/>
        <p:txBody>
          <a:bodyPr/>
          <a:lstStyle/>
          <a:p>
            <a:r>
              <a:rPr lang="de-DE"/>
              <a:t>((Vorname Nachname))</a:t>
            </a:r>
          </a:p>
        </p:txBody>
      </p:sp>
      <p:sp>
        <p:nvSpPr>
          <p:cNvPr id="6" name="Slide Number Placeholder 5"/>
          <p:cNvSpPr>
            <a:spLocks noGrp="1"/>
          </p:cNvSpPr>
          <p:nvPr>
            <p:ph type="sldNum" sz="quarter" idx="12"/>
          </p:nvPr>
        </p:nvSpPr>
        <p:spPr/>
        <p:txBody>
          <a:bodyPr/>
          <a:lstStyle/>
          <a:p>
            <a:fld id="{6C6AE60A-B69C-4790-82F7-3882EDF23186}" type="slidenum">
              <a:rPr lang="de-DE" smtClean="0"/>
              <a:pPr/>
              <a:t>13</a:t>
            </a:fld>
            <a:endParaRPr lang="de-DE"/>
          </a:p>
        </p:txBody>
      </p:sp>
    </p:spTree>
    <p:extLst>
      <p:ext uri="{BB962C8B-B14F-4D97-AF65-F5344CB8AC3E}">
        <p14:creationId xmlns:p14="http://schemas.microsoft.com/office/powerpoint/2010/main" val="331770470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1800" y="1218966"/>
            <a:ext cx="5472000" cy="4213225"/>
          </a:xfrm>
        </p:spPr>
        <p:txBody>
          <a:bodyPr/>
          <a:lstStyle/>
          <a:p>
            <a:pPr marL="0" indent="0">
              <a:buNone/>
            </a:pPr>
            <a:r>
              <a:rPr lang="en-US" b="1" dirty="0"/>
              <a:t>Good examples HS2020</a:t>
            </a:r>
          </a:p>
          <a:p>
            <a:pPr marL="0" indent="0">
              <a:buNone/>
            </a:pPr>
            <a:r>
              <a:rPr lang="en-US" dirty="0"/>
              <a:t>Opposing activities of NOTCH and </a:t>
            </a:r>
            <a:r>
              <a:rPr lang="en-US" dirty="0" err="1"/>
              <a:t>wnt</a:t>
            </a:r>
            <a:r>
              <a:rPr lang="en-US" dirty="0"/>
              <a:t> signaling </a:t>
            </a:r>
            <a:r>
              <a:rPr lang="en-US" u="sng" dirty="0"/>
              <a:t>regulate</a:t>
            </a:r>
            <a:r>
              <a:rPr lang="en-US" dirty="0"/>
              <a:t> intestinal stem cells and gut homeostasis</a:t>
            </a:r>
          </a:p>
          <a:p>
            <a:pPr marL="0" indent="0">
              <a:buNone/>
            </a:pPr>
            <a:r>
              <a:rPr lang="en-US" dirty="0"/>
              <a:t>Memory B-cell </a:t>
            </a:r>
            <a:r>
              <a:rPr lang="en-US" u="sng" dirty="0"/>
              <a:t>activate</a:t>
            </a:r>
            <a:r>
              <a:rPr lang="en-US" dirty="0"/>
              <a:t> brain homing </a:t>
            </a:r>
            <a:r>
              <a:rPr lang="en-US" dirty="0" err="1"/>
              <a:t>autroreactive</a:t>
            </a:r>
            <a:r>
              <a:rPr lang="en-US" dirty="0"/>
              <a:t> CD4+ T-cells in MS</a:t>
            </a:r>
          </a:p>
          <a:p>
            <a:pPr marL="0" indent="0">
              <a:buNone/>
            </a:pPr>
            <a:r>
              <a:rPr lang="en-US" dirty="0"/>
              <a:t>Short range interactions </a:t>
            </a:r>
            <a:r>
              <a:rPr lang="en-US" u="sng" dirty="0"/>
              <a:t>govern</a:t>
            </a:r>
            <a:r>
              <a:rPr lang="en-US" dirty="0"/>
              <a:t> the dynamics and functions of microbial communities</a:t>
            </a:r>
          </a:p>
          <a:p>
            <a:pPr marL="0" indent="0">
              <a:buNone/>
            </a:pPr>
            <a:r>
              <a:rPr lang="en-US" dirty="0"/>
              <a:t>Nitrogen-fixing </a:t>
            </a:r>
            <a:r>
              <a:rPr lang="en-US" dirty="0" err="1"/>
              <a:t>rhizobial</a:t>
            </a:r>
            <a:r>
              <a:rPr lang="en-US" dirty="0"/>
              <a:t> strains isolated from common bean seeds: </a:t>
            </a:r>
            <a:r>
              <a:rPr lang="en-US" dirty="0" err="1"/>
              <a:t>phyogeny</a:t>
            </a:r>
            <a:r>
              <a:rPr lang="en-US" dirty="0"/>
              <a:t>, physiology and genome analysis</a:t>
            </a:r>
          </a:p>
          <a:p>
            <a:pPr marL="0" indent="0">
              <a:buNone/>
            </a:pPr>
            <a:r>
              <a:rPr lang="en-US" dirty="0"/>
              <a:t>Analysis of membrane proteins localizing to the inner nuclear envelope in living cells</a:t>
            </a:r>
          </a:p>
          <a:p>
            <a:pPr marL="0" indent="0">
              <a:buNone/>
            </a:pPr>
            <a:r>
              <a:rPr lang="en-US" dirty="0"/>
              <a:t>Eosinophils from murine lamina propria </a:t>
            </a:r>
            <a:r>
              <a:rPr lang="en-US" u="sng" dirty="0"/>
              <a:t>induce</a:t>
            </a:r>
            <a:r>
              <a:rPr lang="en-US" dirty="0"/>
              <a:t> differentiation of naïve T-cells into </a:t>
            </a:r>
            <a:r>
              <a:rPr lang="en-US" dirty="0" err="1"/>
              <a:t>Tregs</a:t>
            </a:r>
            <a:r>
              <a:rPr lang="en-US" dirty="0"/>
              <a:t> via </a:t>
            </a:r>
          </a:p>
          <a:p>
            <a:pPr marL="0" indent="0">
              <a:buNone/>
            </a:pPr>
            <a:r>
              <a:rPr lang="en-US" dirty="0"/>
              <a:t>Bioremediation of a common product of food processing by a human gut bacterium</a:t>
            </a:r>
          </a:p>
          <a:p>
            <a:pPr marL="0" indent="0">
              <a:buNone/>
            </a:pPr>
            <a:r>
              <a:rPr lang="en-US" dirty="0"/>
              <a:t>Multiplexed single cell morphometry for hematopathology diagnostics</a:t>
            </a:r>
          </a:p>
          <a:p>
            <a:pPr marL="0" indent="0">
              <a:buNone/>
            </a:pPr>
            <a:r>
              <a:rPr lang="en-US" dirty="0"/>
              <a:t>An RPSL cassette, </a:t>
            </a:r>
            <a:r>
              <a:rPr lang="en-US" dirty="0" err="1"/>
              <a:t>janus</a:t>
            </a:r>
            <a:r>
              <a:rPr lang="en-US" dirty="0"/>
              <a:t>, for gene replacement through negative selection in Strep.</a:t>
            </a:r>
          </a:p>
        </p:txBody>
      </p:sp>
      <p:sp>
        <p:nvSpPr>
          <p:cNvPr id="3" name="Content Placeholder 2"/>
          <p:cNvSpPr>
            <a:spLocks noGrp="1"/>
          </p:cNvSpPr>
          <p:nvPr>
            <p:ph sz="half" idx="2"/>
          </p:nvPr>
        </p:nvSpPr>
        <p:spPr>
          <a:xfrm>
            <a:off x="6288021" y="1218966"/>
            <a:ext cx="5472179" cy="4213225"/>
          </a:xfrm>
        </p:spPr>
        <p:txBody>
          <a:bodyPr/>
          <a:lstStyle/>
          <a:p>
            <a:pPr marL="0" indent="0">
              <a:buNone/>
            </a:pPr>
            <a:r>
              <a:rPr lang="en-US" b="1" dirty="0"/>
              <a:t>Bad examples HS2020</a:t>
            </a:r>
          </a:p>
          <a:p>
            <a:endParaRPr lang="en-US" dirty="0">
              <a:solidFill>
                <a:srgbClr val="008000"/>
              </a:solidFill>
            </a:endParaRPr>
          </a:p>
        </p:txBody>
      </p:sp>
      <p:sp>
        <p:nvSpPr>
          <p:cNvPr id="4" name="Date Placeholder 3"/>
          <p:cNvSpPr>
            <a:spLocks noGrp="1"/>
          </p:cNvSpPr>
          <p:nvPr>
            <p:ph type="dt" sz="half" idx="10"/>
          </p:nvPr>
        </p:nvSpPr>
        <p:spPr/>
        <p:txBody>
          <a:bodyPr/>
          <a:lstStyle/>
          <a:p>
            <a:fld id="{C6A1628A-2A40-4B37-B167-309C0EBB4BBF}" type="datetime1">
              <a:rPr lang="de-DE" smtClean="0"/>
              <a:pPr/>
              <a:t>21.09.21</a:t>
            </a:fld>
            <a:endParaRPr lang="de-DE"/>
          </a:p>
        </p:txBody>
      </p:sp>
      <p:sp>
        <p:nvSpPr>
          <p:cNvPr id="5" name="Footer Placeholder 4"/>
          <p:cNvSpPr>
            <a:spLocks noGrp="1"/>
          </p:cNvSpPr>
          <p:nvPr>
            <p:ph type="ftr" sz="quarter" idx="11"/>
          </p:nvPr>
        </p:nvSpPr>
        <p:spPr/>
        <p:txBody>
          <a:bodyPr/>
          <a:lstStyle/>
          <a:p>
            <a:r>
              <a:rPr lang="de-DE"/>
              <a:t>((Vorname Nachname))</a:t>
            </a:r>
          </a:p>
        </p:txBody>
      </p:sp>
      <p:sp>
        <p:nvSpPr>
          <p:cNvPr id="6" name="Slide Number Placeholder 5"/>
          <p:cNvSpPr>
            <a:spLocks noGrp="1"/>
          </p:cNvSpPr>
          <p:nvPr>
            <p:ph type="sldNum" sz="quarter" idx="12"/>
          </p:nvPr>
        </p:nvSpPr>
        <p:spPr/>
        <p:txBody>
          <a:bodyPr/>
          <a:lstStyle/>
          <a:p>
            <a:fld id="{6C6AE60A-B69C-4790-82F7-3882EDF23186}" type="slidenum">
              <a:rPr lang="de-DE" smtClean="0"/>
              <a:pPr/>
              <a:t>14</a:t>
            </a:fld>
            <a:endParaRPr lang="de-DE"/>
          </a:p>
        </p:txBody>
      </p:sp>
    </p:spTree>
    <p:extLst>
      <p:ext uri="{BB962C8B-B14F-4D97-AF65-F5344CB8AC3E}">
        <p14:creationId xmlns:p14="http://schemas.microsoft.com/office/powerpoint/2010/main" val="289111487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31800" y="1218966"/>
            <a:ext cx="5472000" cy="4213225"/>
          </a:xfrm>
        </p:spPr>
        <p:txBody>
          <a:bodyPr/>
          <a:lstStyle/>
          <a:p>
            <a:pPr marL="0" indent="0">
              <a:buNone/>
            </a:pPr>
            <a:r>
              <a:rPr lang="en-US" b="1" dirty="0"/>
              <a:t>Good examples HS2019</a:t>
            </a:r>
          </a:p>
          <a:p>
            <a:r>
              <a:rPr lang="en-US" dirty="0"/>
              <a:t>TCR sequencing </a:t>
            </a:r>
            <a:r>
              <a:rPr lang="en-US" u="sng" dirty="0"/>
              <a:t>reveals</a:t>
            </a:r>
            <a:r>
              <a:rPr lang="en-US" dirty="0"/>
              <a:t> the distinct development of fetal and adult human v-gamma9 v-delta2 T-cells</a:t>
            </a:r>
          </a:p>
          <a:p>
            <a:pPr lvl="1"/>
            <a:r>
              <a:rPr lang="en-US" dirty="0">
                <a:solidFill>
                  <a:srgbClr val="008000"/>
                </a:solidFill>
              </a:rPr>
              <a:t>conclusion of the work in one sentence</a:t>
            </a:r>
          </a:p>
          <a:p>
            <a:r>
              <a:rPr lang="en-US" dirty="0" err="1"/>
              <a:t>Mechano</a:t>
            </a:r>
            <a:r>
              <a:rPr lang="en-US" dirty="0"/>
              <a:t>-sensation of cyclical force by piezo1 </a:t>
            </a:r>
            <a:r>
              <a:rPr lang="en-US" u="sng" dirty="0"/>
              <a:t>is essential </a:t>
            </a:r>
            <a:r>
              <a:rPr lang="en-US" dirty="0"/>
              <a:t>for innate immunity</a:t>
            </a:r>
          </a:p>
          <a:p>
            <a:pPr lvl="1"/>
            <a:r>
              <a:rPr lang="en-US" dirty="0">
                <a:solidFill>
                  <a:srgbClr val="008000"/>
                </a:solidFill>
              </a:rPr>
              <a:t>mechanism explained in one sentence</a:t>
            </a:r>
          </a:p>
          <a:p>
            <a:r>
              <a:rPr lang="en-US" dirty="0"/>
              <a:t>Engineered root bacteria </a:t>
            </a:r>
            <a:r>
              <a:rPr lang="en-US" u="sng" dirty="0"/>
              <a:t>release</a:t>
            </a:r>
            <a:r>
              <a:rPr lang="en-US" dirty="0"/>
              <a:t> plant-available phosphate from </a:t>
            </a:r>
            <a:r>
              <a:rPr lang="en-US" dirty="0" err="1"/>
              <a:t>phytate</a:t>
            </a:r>
            <a:endParaRPr lang="en-US" dirty="0"/>
          </a:p>
          <a:p>
            <a:pPr lvl="1"/>
            <a:r>
              <a:rPr lang="en-US" dirty="0">
                <a:solidFill>
                  <a:srgbClr val="008000"/>
                </a:solidFill>
              </a:rPr>
              <a:t>easy to understand, explains a mechanism</a:t>
            </a:r>
          </a:p>
          <a:p>
            <a:r>
              <a:rPr lang="en-US" dirty="0"/>
              <a:t>Interspecies inhibition of P. </a:t>
            </a:r>
            <a:r>
              <a:rPr lang="en-US" dirty="0" err="1"/>
              <a:t>gingivalis</a:t>
            </a:r>
            <a:r>
              <a:rPr lang="en-US" dirty="0"/>
              <a:t> by yoghurt-derived L. </a:t>
            </a:r>
            <a:r>
              <a:rPr lang="en-US" dirty="0" err="1"/>
              <a:t>delbruki</a:t>
            </a:r>
            <a:r>
              <a:rPr lang="en-US" dirty="0"/>
              <a:t> </a:t>
            </a:r>
            <a:r>
              <a:rPr lang="en-US" u="sng" dirty="0"/>
              <a:t>requires</a:t>
            </a:r>
            <a:r>
              <a:rPr lang="en-US" dirty="0"/>
              <a:t> active pyruvate oxidase</a:t>
            </a:r>
          </a:p>
          <a:p>
            <a:pPr lvl="1"/>
            <a:r>
              <a:rPr lang="en-US" dirty="0">
                <a:solidFill>
                  <a:srgbClr val="008000"/>
                </a:solidFill>
              </a:rPr>
              <a:t>[</a:t>
            </a:r>
            <a:r>
              <a:rPr lang="mr-IN" dirty="0">
                <a:solidFill>
                  <a:srgbClr val="008000"/>
                </a:solidFill>
              </a:rPr>
              <a:t>…</a:t>
            </a:r>
            <a:r>
              <a:rPr lang="en-US" dirty="0">
                <a:solidFill>
                  <a:srgbClr val="008000"/>
                </a:solidFill>
              </a:rPr>
              <a:t>]</a:t>
            </a:r>
          </a:p>
          <a:p>
            <a:r>
              <a:rPr lang="en-US" dirty="0" err="1"/>
              <a:t>Germline</a:t>
            </a:r>
            <a:r>
              <a:rPr lang="en-US" dirty="0"/>
              <a:t> variability and tumor expression level of ribosomal </a:t>
            </a:r>
            <a:r>
              <a:rPr lang="en-US" dirty="0" err="1"/>
              <a:t>protiein</a:t>
            </a:r>
            <a:r>
              <a:rPr lang="en-US" dirty="0"/>
              <a:t> gene rpl28 </a:t>
            </a:r>
            <a:r>
              <a:rPr lang="en-US" u="sng" dirty="0"/>
              <a:t>are associated </a:t>
            </a:r>
            <a:r>
              <a:rPr lang="en-US" dirty="0"/>
              <a:t>with survival of metastatic colorectal cancer patients</a:t>
            </a:r>
          </a:p>
          <a:p>
            <a:pPr lvl="1"/>
            <a:r>
              <a:rPr lang="en-US" dirty="0">
                <a:solidFill>
                  <a:srgbClr val="008000"/>
                </a:solidFill>
              </a:rPr>
              <a:t>[</a:t>
            </a:r>
            <a:r>
              <a:rPr lang="mr-IN" dirty="0">
                <a:solidFill>
                  <a:srgbClr val="008000"/>
                </a:solidFill>
              </a:rPr>
              <a:t>…</a:t>
            </a:r>
            <a:r>
              <a:rPr lang="en-US" dirty="0">
                <a:solidFill>
                  <a:srgbClr val="008000"/>
                </a:solidFill>
              </a:rPr>
              <a:t>]</a:t>
            </a:r>
          </a:p>
        </p:txBody>
      </p:sp>
      <p:sp>
        <p:nvSpPr>
          <p:cNvPr id="3" name="Content Placeholder 2"/>
          <p:cNvSpPr>
            <a:spLocks noGrp="1"/>
          </p:cNvSpPr>
          <p:nvPr>
            <p:ph sz="half" idx="2"/>
          </p:nvPr>
        </p:nvSpPr>
        <p:spPr>
          <a:xfrm>
            <a:off x="6288021" y="1218966"/>
            <a:ext cx="5472179" cy="4213225"/>
          </a:xfrm>
        </p:spPr>
        <p:txBody>
          <a:bodyPr/>
          <a:lstStyle/>
          <a:p>
            <a:pPr marL="0" indent="0">
              <a:buNone/>
            </a:pPr>
            <a:r>
              <a:rPr lang="en-US" b="1" dirty="0"/>
              <a:t>Bad examples HS2019</a:t>
            </a:r>
          </a:p>
          <a:p>
            <a:r>
              <a:rPr lang="en-US" dirty="0"/>
              <a:t>AHR activation leads to massive mobilization of </a:t>
            </a:r>
            <a:r>
              <a:rPr lang="en-US" dirty="0" err="1"/>
              <a:t>myolide</a:t>
            </a:r>
            <a:r>
              <a:rPr lang="en-US" dirty="0"/>
              <a:t>-derived </a:t>
            </a:r>
            <a:r>
              <a:rPr lang="en-US" dirty="0" err="1"/>
              <a:t>supressor</a:t>
            </a:r>
            <a:r>
              <a:rPr lang="en-US" dirty="0"/>
              <a:t> cells with </a:t>
            </a:r>
            <a:r>
              <a:rPr lang="en-US" dirty="0" err="1"/>
              <a:t>immunosupressive</a:t>
            </a:r>
            <a:r>
              <a:rPr lang="en-US" dirty="0"/>
              <a:t> activity through regulation of CXCR2 and microRNA mir-150-5p and mir-543-3p that target anti-inflammatory genes</a:t>
            </a:r>
          </a:p>
          <a:p>
            <a:pPr lvl="1"/>
            <a:r>
              <a:rPr lang="en-US" dirty="0">
                <a:solidFill>
                  <a:srgbClr val="FF0000"/>
                </a:solidFill>
              </a:rPr>
              <a:t>long, use of many abbreviations</a:t>
            </a:r>
          </a:p>
          <a:p>
            <a:pPr lvl="1"/>
            <a:r>
              <a:rPr lang="en-US" dirty="0">
                <a:solidFill>
                  <a:srgbClr val="008000"/>
                </a:solidFill>
              </a:rPr>
              <a:t>long but good?, abbreviations ok for experts</a:t>
            </a:r>
          </a:p>
          <a:p>
            <a:r>
              <a:rPr lang="en-US" dirty="0"/>
              <a:t>Information gerrymandering and undemocratic decisions</a:t>
            </a:r>
          </a:p>
          <a:p>
            <a:pPr lvl="1"/>
            <a:r>
              <a:rPr lang="en-US" dirty="0">
                <a:solidFill>
                  <a:srgbClr val="FF0000"/>
                </a:solidFill>
              </a:rPr>
              <a:t>cryptic?</a:t>
            </a:r>
          </a:p>
          <a:p>
            <a:r>
              <a:rPr lang="en-US" dirty="0" err="1"/>
              <a:t>Fludised</a:t>
            </a:r>
            <a:r>
              <a:rPr lang="en-US" dirty="0"/>
              <a:t> landslides triggered by the </a:t>
            </a:r>
            <a:r>
              <a:rPr lang="en-US" dirty="0" err="1"/>
              <a:t>liquifection</a:t>
            </a:r>
            <a:r>
              <a:rPr lang="en-US" dirty="0"/>
              <a:t> of subsurface volcanic deposits during the 2018 </a:t>
            </a:r>
            <a:r>
              <a:rPr lang="en-US" dirty="0" err="1"/>
              <a:t>Iburi</a:t>
            </a:r>
            <a:r>
              <a:rPr lang="en-US" dirty="0"/>
              <a:t>/Tobu earthquake, Hokkaido</a:t>
            </a:r>
          </a:p>
          <a:p>
            <a:pPr lvl="1"/>
            <a:r>
              <a:rPr lang="en-US" dirty="0">
                <a:solidFill>
                  <a:srgbClr val="FF0000"/>
                </a:solidFill>
              </a:rPr>
              <a:t>ok example, descriptive but not explanatory; unclear</a:t>
            </a:r>
          </a:p>
          <a:p>
            <a:r>
              <a:rPr lang="en-US" dirty="0"/>
              <a:t>S. </a:t>
            </a:r>
            <a:r>
              <a:rPr lang="en-US" dirty="0" err="1"/>
              <a:t>decoloratiense</a:t>
            </a:r>
            <a:r>
              <a:rPr lang="en-US" dirty="0"/>
              <a:t> LDS1 chromate resistance</a:t>
            </a:r>
          </a:p>
          <a:p>
            <a:pPr lvl="1"/>
            <a:r>
              <a:rPr lang="en-US" dirty="0">
                <a:solidFill>
                  <a:srgbClr val="FF0000"/>
                </a:solidFill>
              </a:rPr>
              <a:t>no explanation, no verb / not proper sentence</a:t>
            </a:r>
          </a:p>
          <a:p>
            <a:r>
              <a:rPr lang="en-US" dirty="0"/>
              <a:t>Biological surface properties in extra-cellular vesicles and their effect on cargo proteins</a:t>
            </a:r>
          </a:p>
          <a:p>
            <a:pPr lvl="1"/>
            <a:r>
              <a:rPr lang="en-US" dirty="0">
                <a:solidFill>
                  <a:srgbClr val="FF0000"/>
                </a:solidFill>
              </a:rPr>
              <a:t>does not convey a message</a:t>
            </a:r>
          </a:p>
          <a:p>
            <a:pPr lvl="1"/>
            <a:r>
              <a:rPr lang="en-US" dirty="0">
                <a:solidFill>
                  <a:srgbClr val="008000"/>
                </a:solidFill>
              </a:rPr>
              <a:t>ok for review article</a:t>
            </a:r>
          </a:p>
        </p:txBody>
      </p:sp>
      <p:sp>
        <p:nvSpPr>
          <p:cNvPr id="4" name="Date Placeholder 3"/>
          <p:cNvSpPr>
            <a:spLocks noGrp="1"/>
          </p:cNvSpPr>
          <p:nvPr>
            <p:ph type="dt" sz="half" idx="10"/>
          </p:nvPr>
        </p:nvSpPr>
        <p:spPr/>
        <p:txBody>
          <a:bodyPr/>
          <a:lstStyle/>
          <a:p>
            <a:fld id="{C6A1628A-2A40-4B37-B167-309C0EBB4BBF}" type="datetime1">
              <a:rPr lang="de-DE" smtClean="0"/>
              <a:pPr/>
              <a:t>20.09.21</a:t>
            </a:fld>
            <a:endParaRPr lang="de-DE"/>
          </a:p>
        </p:txBody>
      </p:sp>
      <p:sp>
        <p:nvSpPr>
          <p:cNvPr id="5" name="Footer Placeholder 4"/>
          <p:cNvSpPr>
            <a:spLocks noGrp="1"/>
          </p:cNvSpPr>
          <p:nvPr>
            <p:ph type="ftr" sz="quarter" idx="11"/>
          </p:nvPr>
        </p:nvSpPr>
        <p:spPr/>
        <p:txBody>
          <a:bodyPr/>
          <a:lstStyle/>
          <a:p>
            <a:r>
              <a:rPr lang="de-DE"/>
              <a:t>((Vorname Nachname))</a:t>
            </a:r>
          </a:p>
        </p:txBody>
      </p:sp>
      <p:sp>
        <p:nvSpPr>
          <p:cNvPr id="6" name="Slide Number Placeholder 5"/>
          <p:cNvSpPr>
            <a:spLocks noGrp="1"/>
          </p:cNvSpPr>
          <p:nvPr>
            <p:ph type="sldNum" sz="quarter" idx="12"/>
          </p:nvPr>
        </p:nvSpPr>
        <p:spPr/>
        <p:txBody>
          <a:bodyPr/>
          <a:lstStyle/>
          <a:p>
            <a:fld id="{6C6AE60A-B69C-4790-82F7-3882EDF23186}" type="slidenum">
              <a:rPr lang="de-DE" smtClean="0"/>
              <a:pPr/>
              <a:t>15</a:t>
            </a:fld>
            <a:endParaRPr lang="de-DE"/>
          </a:p>
        </p:txBody>
      </p:sp>
    </p:spTree>
    <p:extLst>
      <p:ext uri="{BB962C8B-B14F-4D97-AF65-F5344CB8AC3E}">
        <p14:creationId xmlns:p14="http://schemas.microsoft.com/office/powerpoint/2010/main" val="22922915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spcAft>
                <a:spcPts val="600"/>
              </a:spcAft>
            </a:pPr>
            <a:r>
              <a:rPr lang="en-US" sz="2800" b="1" dirty="0">
                <a:solidFill>
                  <a:srgbClr val="008000"/>
                </a:solidFill>
                <a:ea typeface="MS Mincho" panose="02020609040205080304" pitchFamily="49" charset="-128"/>
                <a:cs typeface="Times New Roman" panose="02020603050405020304" pitchFamily="18" charset="0"/>
              </a:rPr>
              <a:t>Title + abstract: often the only freely accessible information. Need to be interesting + informative and motivate the reader to continue reading the whole paper</a:t>
            </a:r>
          </a:p>
          <a:p>
            <a:pPr algn="just">
              <a:spcAft>
                <a:spcPts val="600"/>
              </a:spcAft>
            </a:pPr>
            <a:endParaRPr lang="en-US" sz="2800" b="1" dirty="0">
              <a:solidFill>
                <a:srgbClr val="008000"/>
              </a:solidFill>
              <a:ea typeface="MS Mincho" panose="02020609040205080304" pitchFamily="49" charset="-128"/>
              <a:cs typeface="Times New Roman" panose="02020603050405020304" pitchFamily="18" charset="0"/>
            </a:endParaRPr>
          </a:p>
          <a:p>
            <a:pPr algn="just">
              <a:spcAft>
                <a:spcPts val="600"/>
              </a:spcAft>
            </a:pPr>
            <a:r>
              <a:rPr lang="en-US" sz="2800" b="1" dirty="0">
                <a:solidFill>
                  <a:srgbClr val="008000"/>
                </a:solidFill>
                <a:ea typeface="MS Mincho" panose="02020609040205080304" pitchFamily="49" charset="-128"/>
                <a:cs typeface="Times New Roman" panose="02020603050405020304" pitchFamily="18" charset="0"/>
              </a:rPr>
              <a:t>Title should ideally convey the result/conclusion of the work</a:t>
            </a:r>
          </a:p>
          <a:p>
            <a:pPr marL="0" indent="0" algn="just">
              <a:spcAft>
                <a:spcPts val="600"/>
              </a:spcAft>
              <a:buNone/>
            </a:pPr>
            <a:endParaRPr lang="en-US" sz="2800" dirty="0">
              <a:ea typeface="MS Mincho" panose="02020609040205080304" pitchFamily="49" charset="-128"/>
              <a:cs typeface="Times New Roman" panose="02020603050405020304" pitchFamily="18" charset="0"/>
            </a:endParaRPr>
          </a:p>
          <a:p>
            <a:pPr algn="just">
              <a:spcAft>
                <a:spcPts val="600"/>
              </a:spcAft>
            </a:pPr>
            <a:r>
              <a:rPr lang="en-US" sz="2800" b="1" dirty="0">
                <a:solidFill>
                  <a:srgbClr val="008000"/>
                </a:solidFill>
                <a:ea typeface="MS Mincho" panose="02020609040205080304" pitchFamily="49" charset="-128"/>
                <a:cs typeface="Times New Roman" panose="02020603050405020304" pitchFamily="18" charset="0"/>
              </a:rPr>
              <a:t>Abstract is the selling pitch and often critical whether the paper is read or not</a:t>
            </a:r>
          </a:p>
        </p:txBody>
      </p:sp>
      <p:sp>
        <p:nvSpPr>
          <p:cNvPr id="85" name="Shape 85"/>
          <p:cNvSpPr>
            <a:spLocks noGrp="1"/>
          </p:cNvSpPr>
          <p:nvPr>
            <p:ph type="title"/>
          </p:nvPr>
        </p:nvSpPr>
        <p:spPr>
          <a:prstGeom prst="rect">
            <a:avLst/>
          </a:prstGeom>
        </p:spPr>
        <p:txBody>
          <a:bodyPr/>
          <a:lstStyle/>
          <a:p>
            <a:pPr lvl="0">
              <a:defRPr sz="1800" b="0" cap="none"/>
            </a:pPr>
            <a:r>
              <a:rPr lang="de-CH" sz="3600" dirty="0"/>
              <a:t>S02: Take </a:t>
            </a:r>
            <a:r>
              <a:rPr lang="de-CH" sz="3600" dirty="0" err="1"/>
              <a:t>home</a:t>
            </a:r>
            <a:r>
              <a:rPr lang="de-CH" sz="3600" dirty="0"/>
              <a:t> </a:t>
            </a:r>
            <a:r>
              <a:rPr lang="de-CH" sz="3600" dirty="0" err="1"/>
              <a:t>messages</a:t>
            </a:r>
            <a:r>
              <a:rPr lang="de-CH" sz="3600" dirty="0"/>
              <a:t> I</a:t>
            </a:r>
            <a:endParaRPr sz="3600" dirty="0"/>
          </a:p>
        </p:txBody>
      </p:sp>
    </p:spTree>
    <p:extLst>
      <p:ext uri="{BB962C8B-B14F-4D97-AF65-F5344CB8AC3E}">
        <p14:creationId xmlns:p14="http://schemas.microsoft.com/office/powerpoint/2010/main" val="352642146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defRPr sz="1800">
                <a:solidFill>
                  <a:srgbClr val="000000"/>
                </a:solidFill>
              </a:defRPr>
            </a:pPr>
            <a:r>
              <a:rPr lang="de-CH" sz="3100" dirty="0" err="1"/>
              <a:t>Individually</a:t>
            </a:r>
            <a:r>
              <a:rPr lang="de-CH" sz="3100" dirty="0"/>
              <a:t>, </a:t>
            </a:r>
            <a:r>
              <a:rPr lang="de-CH" sz="3100" dirty="0" err="1"/>
              <a:t>prepare</a:t>
            </a:r>
            <a:r>
              <a:rPr lang="de-CH" sz="3100" dirty="0"/>
              <a:t> a 1 min </a:t>
            </a:r>
            <a:r>
              <a:rPr lang="de-CH" sz="3100" dirty="0" err="1"/>
              <a:t>elevator</a:t>
            </a:r>
            <a:r>
              <a:rPr lang="de-CH" sz="3100" dirty="0"/>
              <a:t> </a:t>
            </a:r>
            <a:r>
              <a:rPr lang="de-CH" sz="3100" dirty="0" err="1"/>
              <a:t>pitch</a:t>
            </a:r>
            <a:r>
              <a:rPr lang="de-CH" sz="3100" dirty="0"/>
              <a:t> on </a:t>
            </a:r>
            <a:r>
              <a:rPr lang="de-CH" sz="3100" dirty="0" err="1"/>
              <a:t>the</a:t>
            </a:r>
            <a:r>
              <a:rPr lang="de-CH" sz="3100" dirty="0"/>
              <a:t> </a:t>
            </a:r>
            <a:r>
              <a:rPr lang="de-CH" sz="3100" dirty="0" err="1"/>
              <a:t>background</a:t>
            </a:r>
            <a:r>
              <a:rPr lang="de-CH" sz="3100" dirty="0"/>
              <a:t>, </a:t>
            </a:r>
            <a:r>
              <a:rPr lang="de-CH" sz="3100" dirty="0" err="1"/>
              <a:t>content</a:t>
            </a:r>
            <a:r>
              <a:rPr lang="de-CH" sz="3100" dirty="0"/>
              <a:t>, </a:t>
            </a:r>
            <a:r>
              <a:rPr lang="de-CH" sz="3100" dirty="0" err="1"/>
              <a:t>latest</a:t>
            </a:r>
            <a:r>
              <a:rPr lang="de-CH" sz="3100" dirty="0"/>
              <a:t> </a:t>
            </a:r>
            <a:r>
              <a:rPr lang="de-CH" sz="3100" dirty="0" err="1"/>
              <a:t>results</a:t>
            </a:r>
            <a:r>
              <a:rPr lang="de-CH" sz="3100" dirty="0"/>
              <a:t> </a:t>
            </a:r>
            <a:r>
              <a:rPr lang="de-CH" sz="3100" dirty="0" err="1"/>
              <a:t>and</a:t>
            </a:r>
            <a:r>
              <a:rPr lang="de-CH" sz="3100" dirty="0"/>
              <a:t> </a:t>
            </a:r>
            <a:r>
              <a:rPr lang="de-CH" sz="3100" dirty="0" err="1"/>
              <a:t>significant</a:t>
            </a:r>
            <a:r>
              <a:rPr lang="de-CH" sz="3100" dirty="0"/>
              <a:t> </a:t>
            </a:r>
            <a:r>
              <a:rPr lang="de-CH" sz="3100" dirty="0" err="1"/>
              <a:t>of</a:t>
            </a:r>
            <a:r>
              <a:rPr lang="de-CH" sz="3100" dirty="0"/>
              <a:t> </a:t>
            </a:r>
            <a:r>
              <a:rPr lang="de-CH" sz="3100" dirty="0" err="1"/>
              <a:t>your</a:t>
            </a:r>
            <a:r>
              <a:rPr lang="de-CH" sz="3100" dirty="0"/>
              <a:t> </a:t>
            </a:r>
            <a:r>
              <a:rPr lang="de-CH" sz="3100" dirty="0" err="1"/>
              <a:t>research</a:t>
            </a:r>
            <a:r>
              <a:rPr lang="de-CH" sz="3100" dirty="0"/>
              <a:t>.</a:t>
            </a:r>
          </a:p>
          <a:p>
            <a:pPr>
              <a:defRPr sz="1800">
                <a:solidFill>
                  <a:srgbClr val="000000"/>
                </a:solidFill>
              </a:defRPr>
            </a:pPr>
            <a:r>
              <a:rPr lang="de-CH" sz="3100" dirty="0"/>
              <a:t>In </a:t>
            </a:r>
            <a:r>
              <a:rPr lang="de-CH" sz="3100" dirty="0" err="1"/>
              <a:t>pairs</a:t>
            </a:r>
            <a:r>
              <a:rPr lang="de-CH" sz="3100" dirty="0"/>
              <a:t>, </a:t>
            </a:r>
            <a:r>
              <a:rPr lang="de-CH" sz="3100" dirty="0" err="1"/>
              <a:t>explain</a:t>
            </a:r>
            <a:r>
              <a:rPr lang="de-CH" sz="3100" dirty="0"/>
              <a:t> </a:t>
            </a:r>
            <a:r>
              <a:rPr lang="de-CH" sz="3100" dirty="0" err="1"/>
              <a:t>your</a:t>
            </a:r>
            <a:r>
              <a:rPr lang="de-CH" sz="3100" dirty="0"/>
              <a:t> </a:t>
            </a:r>
            <a:r>
              <a:rPr lang="de-CH" sz="3100" dirty="0" err="1"/>
              <a:t>research</a:t>
            </a:r>
            <a:r>
              <a:rPr lang="de-CH" sz="3100" dirty="0"/>
              <a:t> </a:t>
            </a:r>
            <a:r>
              <a:rPr lang="de-CH" sz="3100" dirty="0" err="1"/>
              <a:t>to</a:t>
            </a:r>
            <a:r>
              <a:rPr lang="de-CH" sz="3100" dirty="0"/>
              <a:t> </a:t>
            </a:r>
            <a:r>
              <a:rPr lang="de-CH" sz="3100" dirty="0" err="1"/>
              <a:t>each</a:t>
            </a:r>
            <a:r>
              <a:rPr lang="de-CH" sz="3100" dirty="0"/>
              <a:t> </a:t>
            </a:r>
            <a:r>
              <a:rPr lang="de-CH" sz="3100" dirty="0" err="1"/>
              <a:t>other</a:t>
            </a:r>
            <a:r>
              <a:rPr lang="de-CH" sz="3100" dirty="0"/>
              <a:t> </a:t>
            </a:r>
            <a:r>
              <a:rPr lang="de-CH" sz="3100" dirty="0" err="1"/>
              <a:t>within</a:t>
            </a:r>
            <a:r>
              <a:rPr lang="de-CH" sz="3100" dirty="0"/>
              <a:t> </a:t>
            </a:r>
            <a:r>
              <a:rPr lang="de-CH" sz="3100" u="sng" dirty="0"/>
              <a:t>1 min (sharp)</a:t>
            </a:r>
            <a:r>
              <a:rPr lang="de-CH" sz="3100" dirty="0"/>
              <a:t>. At </a:t>
            </a:r>
            <a:r>
              <a:rPr lang="de-CH" sz="3100" dirty="0" err="1"/>
              <a:t>this</a:t>
            </a:r>
            <a:r>
              <a:rPr lang="de-CH" sz="3100" dirty="0"/>
              <a:t> </a:t>
            </a:r>
            <a:r>
              <a:rPr lang="de-CH" sz="3100" dirty="0" err="1"/>
              <a:t>stage</a:t>
            </a:r>
            <a:r>
              <a:rPr lang="de-CH" sz="3100" dirty="0"/>
              <a:t>, do not </a:t>
            </a:r>
            <a:r>
              <a:rPr lang="de-CH" sz="3100" dirty="0" err="1"/>
              <a:t>ask</a:t>
            </a:r>
            <a:r>
              <a:rPr lang="de-CH" sz="3100" dirty="0"/>
              <a:t> </a:t>
            </a:r>
            <a:r>
              <a:rPr lang="de-CH" sz="3100" dirty="0" err="1"/>
              <a:t>questions</a:t>
            </a:r>
            <a:r>
              <a:rPr lang="de-CH" sz="3100" dirty="0"/>
              <a:t>.</a:t>
            </a:r>
          </a:p>
          <a:p>
            <a:pPr>
              <a:defRPr sz="1800">
                <a:solidFill>
                  <a:srgbClr val="000000"/>
                </a:solidFill>
              </a:defRPr>
            </a:pPr>
            <a:r>
              <a:rPr lang="de-CH" sz="3100" dirty="0"/>
              <a:t>After </a:t>
            </a:r>
            <a:r>
              <a:rPr lang="de-CH" sz="3100" dirty="0" err="1"/>
              <a:t>that</a:t>
            </a:r>
            <a:r>
              <a:rPr lang="de-CH" sz="3100" dirty="0"/>
              <a:t>, </a:t>
            </a:r>
            <a:r>
              <a:rPr lang="de-CH" sz="3100" dirty="0" err="1"/>
              <a:t>ask</a:t>
            </a:r>
            <a:r>
              <a:rPr lang="de-CH" sz="3100" dirty="0"/>
              <a:t> follow </a:t>
            </a:r>
            <a:r>
              <a:rPr lang="de-CH" sz="3100" dirty="0" err="1"/>
              <a:t>up</a:t>
            </a:r>
            <a:r>
              <a:rPr lang="de-CH" sz="3100" dirty="0"/>
              <a:t> </a:t>
            </a:r>
            <a:r>
              <a:rPr lang="de-CH" sz="3100" dirty="0" err="1"/>
              <a:t>questions</a:t>
            </a:r>
            <a:r>
              <a:rPr lang="de-CH" sz="3100" dirty="0"/>
              <a:t> on </a:t>
            </a:r>
            <a:r>
              <a:rPr lang="de-CH" sz="3100" dirty="0" err="1"/>
              <a:t>details</a:t>
            </a:r>
            <a:r>
              <a:rPr lang="de-CH" sz="3100" dirty="0"/>
              <a:t> </a:t>
            </a:r>
            <a:r>
              <a:rPr lang="de-CH" sz="3100" dirty="0" err="1"/>
              <a:t>that</a:t>
            </a:r>
            <a:r>
              <a:rPr lang="de-CH" sz="3100" dirty="0"/>
              <a:t> </a:t>
            </a:r>
            <a:r>
              <a:rPr lang="de-CH" sz="3100" dirty="0" err="1"/>
              <a:t>were</a:t>
            </a:r>
            <a:r>
              <a:rPr lang="de-CH" sz="3100" dirty="0"/>
              <a:t> not </a:t>
            </a:r>
            <a:r>
              <a:rPr lang="de-CH" sz="3100" dirty="0" err="1"/>
              <a:t>clear</a:t>
            </a:r>
            <a:r>
              <a:rPr lang="de-CH" sz="3100" dirty="0"/>
              <a:t> in </a:t>
            </a:r>
            <a:r>
              <a:rPr lang="de-CH" sz="3100" dirty="0" err="1"/>
              <a:t>the</a:t>
            </a:r>
            <a:r>
              <a:rPr lang="de-CH" sz="3100" dirty="0"/>
              <a:t> </a:t>
            </a:r>
            <a:r>
              <a:rPr lang="de-CH" sz="3100" dirty="0" err="1"/>
              <a:t>first</a:t>
            </a:r>
            <a:r>
              <a:rPr lang="de-CH" sz="3100" dirty="0"/>
              <a:t> </a:t>
            </a:r>
            <a:r>
              <a:rPr lang="de-CH" sz="3100" dirty="0" err="1"/>
              <a:t>round</a:t>
            </a:r>
            <a:r>
              <a:rPr lang="de-CH" sz="3100" dirty="0"/>
              <a:t>.</a:t>
            </a:r>
          </a:p>
          <a:p>
            <a:pPr>
              <a:defRPr sz="1800">
                <a:solidFill>
                  <a:srgbClr val="000000"/>
                </a:solidFill>
              </a:defRPr>
            </a:pPr>
            <a:r>
              <a:rPr lang="de-CH" sz="3100" dirty="0"/>
              <a:t>Write down, </a:t>
            </a:r>
            <a:r>
              <a:rPr lang="de-CH" sz="3100" b="1" dirty="0" err="1"/>
              <a:t>as</a:t>
            </a:r>
            <a:r>
              <a:rPr lang="de-CH" sz="3100" b="1" dirty="0"/>
              <a:t> </a:t>
            </a:r>
            <a:r>
              <a:rPr lang="de-CH" sz="3100" b="1" dirty="0" err="1"/>
              <a:t>bullet</a:t>
            </a:r>
            <a:r>
              <a:rPr lang="de-CH" sz="3100" b="1" dirty="0"/>
              <a:t> </a:t>
            </a:r>
            <a:r>
              <a:rPr lang="de-CH" sz="3100" b="1" dirty="0" err="1"/>
              <a:t>points</a:t>
            </a:r>
            <a:r>
              <a:rPr lang="de-CH" sz="3100" dirty="0"/>
              <a:t>, </a:t>
            </a:r>
            <a:r>
              <a:rPr lang="de-CH" sz="3100" dirty="0" err="1"/>
              <a:t>your</a:t>
            </a:r>
            <a:r>
              <a:rPr lang="de-CH" sz="3100" dirty="0"/>
              <a:t> </a:t>
            </a:r>
            <a:r>
              <a:rPr lang="de-CH" sz="3100" dirty="0" err="1"/>
              <a:t>improved</a:t>
            </a:r>
            <a:r>
              <a:rPr lang="de-CH" sz="3100" dirty="0"/>
              <a:t> </a:t>
            </a:r>
            <a:r>
              <a:rPr lang="de-CH" sz="3100" dirty="0" err="1"/>
              <a:t>elevator</a:t>
            </a:r>
            <a:r>
              <a:rPr lang="de-CH" sz="3100" dirty="0"/>
              <a:t> </a:t>
            </a:r>
            <a:r>
              <a:rPr lang="de-CH" sz="3100" dirty="0" err="1"/>
              <a:t>pitch</a:t>
            </a:r>
            <a:endParaRPr lang="de-CH" sz="31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S02xE03</a:t>
            </a:r>
            <a:r>
              <a:rPr lang="en-US" sz="3600" dirty="0"/>
              <a:t>: writing an abstract</a:t>
            </a:r>
            <a:endParaRPr sz="3600" dirty="0"/>
          </a:p>
        </p:txBody>
      </p:sp>
    </p:spTree>
    <p:extLst>
      <p:ext uri="{BB962C8B-B14F-4D97-AF65-F5344CB8AC3E}">
        <p14:creationId xmlns:p14="http://schemas.microsoft.com/office/powerpoint/2010/main" val="14884777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de-CH" sz="3600" dirty="0"/>
              <a:t>The Abstract </a:t>
            </a:r>
            <a:r>
              <a:rPr lang="mr-IN" sz="3600" dirty="0"/>
              <a:t>–</a:t>
            </a:r>
            <a:r>
              <a:rPr lang="de-CH" sz="3600" dirty="0"/>
              <a:t> </a:t>
            </a:r>
            <a:r>
              <a:rPr lang="de-CH" sz="3600" dirty="0" err="1"/>
              <a:t>template</a:t>
            </a:r>
            <a:r>
              <a:rPr lang="de-CH" sz="3600" dirty="0"/>
              <a:t> </a:t>
            </a:r>
            <a:r>
              <a:rPr lang="de-CH" sz="3600" dirty="0" err="1"/>
              <a:t>by</a:t>
            </a:r>
            <a:r>
              <a:rPr lang="de-CH" sz="3600" dirty="0"/>
              <a:t> Nature</a:t>
            </a:r>
            <a:endParaRPr sz="3600" dirty="0"/>
          </a:p>
        </p:txBody>
      </p:sp>
      <p:pic>
        <p:nvPicPr>
          <p:cNvPr id="5" name="Picture 4"/>
          <p:cNvPicPr>
            <a:picLocks noChangeAspect="1"/>
          </p:cNvPicPr>
          <p:nvPr/>
        </p:nvPicPr>
        <p:blipFill>
          <a:blip r:embed="rId2"/>
          <a:stretch>
            <a:fillRect/>
          </a:stretch>
        </p:blipFill>
        <p:spPr>
          <a:xfrm>
            <a:off x="1405446" y="1544575"/>
            <a:ext cx="5919824" cy="4907750"/>
          </a:xfrm>
          <a:prstGeom prst="rect">
            <a:avLst/>
          </a:prstGeom>
        </p:spPr>
      </p:pic>
      <p:sp>
        <p:nvSpPr>
          <p:cNvPr id="2" name="Rectangle 1">
            <a:extLst>
              <a:ext uri="{FF2B5EF4-FFF2-40B4-BE49-F238E27FC236}">
                <a16:creationId xmlns:a16="http://schemas.microsoft.com/office/drawing/2014/main" id="{66F4EDA8-752F-3B42-9849-3403963CC0F8}"/>
              </a:ext>
            </a:extLst>
          </p:cNvPr>
          <p:cNvSpPr/>
          <p:nvPr/>
        </p:nvSpPr>
        <p:spPr>
          <a:xfrm>
            <a:off x="1405446" y="6452325"/>
            <a:ext cx="10100754" cy="646331"/>
          </a:xfrm>
          <a:prstGeom prst="rect">
            <a:avLst/>
          </a:prstGeom>
        </p:spPr>
        <p:txBody>
          <a:bodyPr wrap="square">
            <a:spAutoFit/>
          </a:bodyPr>
          <a:lstStyle/>
          <a:p>
            <a:pPr>
              <a:defRPr sz="1800">
                <a:solidFill>
                  <a:srgbClr val="000000"/>
                </a:solidFill>
              </a:defRPr>
            </a:pPr>
            <a:r>
              <a:rPr lang="en-GB" dirty="0">
                <a:sym typeface="Wingdings"/>
                <a:hlinkClick r:id="rId3"/>
              </a:rPr>
              <a:t>https://sunagawalab.ethz.ch/MIM_SW/HS-2021/2-Annotated_Nature_abstract.pdf</a:t>
            </a:r>
            <a:endParaRPr lang="en-GB" dirty="0">
              <a:sym typeface="Wingdings"/>
            </a:endParaRPr>
          </a:p>
          <a:p>
            <a:pPr>
              <a:defRPr sz="1800">
                <a:solidFill>
                  <a:srgbClr val="000000"/>
                </a:solidFill>
              </a:defRPr>
            </a:pPr>
            <a:endParaRPr lang="en-GB" dirty="0">
              <a:sym typeface="Wingdings"/>
            </a:endParaRPr>
          </a:p>
        </p:txBody>
      </p:sp>
    </p:spTree>
    <p:extLst>
      <p:ext uri="{BB962C8B-B14F-4D97-AF65-F5344CB8AC3E}">
        <p14:creationId xmlns:p14="http://schemas.microsoft.com/office/powerpoint/2010/main" val="251260478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algn="just">
              <a:spcAft>
                <a:spcPts val="600"/>
              </a:spcAft>
            </a:pPr>
            <a:r>
              <a:rPr lang="en-US" sz="3200" dirty="0">
                <a:ea typeface="MS Mincho" panose="02020609040205080304" pitchFamily="49" charset="-128"/>
                <a:cs typeface="Times New Roman" panose="02020603050405020304" pitchFamily="18" charset="0"/>
              </a:rPr>
              <a:t>Use the summary paragraph for </a:t>
            </a:r>
            <a:r>
              <a:rPr lang="en-US" sz="3200" i="1" dirty="0">
                <a:ea typeface="MS Mincho" panose="02020609040205080304" pitchFamily="49" charset="-128"/>
                <a:cs typeface="Times New Roman" panose="02020603050405020304" pitchFamily="18" charset="0"/>
              </a:rPr>
              <a:t>Nature</a:t>
            </a:r>
            <a:r>
              <a:rPr lang="en-US" sz="3200" dirty="0">
                <a:ea typeface="MS Mincho" panose="02020609040205080304" pitchFamily="49" charset="-128"/>
                <a:cs typeface="Times New Roman" panose="02020603050405020304" pitchFamily="18" charset="0"/>
              </a:rPr>
              <a:t> and </a:t>
            </a:r>
            <a:r>
              <a:rPr lang="en-US" sz="3200" b="1" dirty="0">
                <a:ea typeface="MS Mincho" panose="02020609040205080304" pitchFamily="49" charset="-128"/>
                <a:cs typeface="Times New Roman" panose="02020603050405020304" pitchFamily="18" charset="0"/>
              </a:rPr>
              <a:t>write full sentences</a:t>
            </a:r>
            <a:r>
              <a:rPr lang="en-US" sz="3200" dirty="0">
                <a:ea typeface="MS Mincho" panose="02020609040205080304" pitchFamily="49" charset="-128"/>
                <a:cs typeface="Times New Roman" panose="02020603050405020304" pitchFamily="18" charset="0"/>
              </a:rPr>
              <a:t> for a draft abstract of your own work</a:t>
            </a:r>
          </a:p>
        </p:txBody>
      </p:sp>
      <p:sp>
        <p:nvSpPr>
          <p:cNvPr id="85" name="Shape 85"/>
          <p:cNvSpPr>
            <a:spLocks noGrp="1"/>
          </p:cNvSpPr>
          <p:nvPr>
            <p:ph type="title"/>
          </p:nvPr>
        </p:nvSpPr>
        <p:spPr>
          <a:prstGeom prst="rect">
            <a:avLst/>
          </a:prstGeom>
        </p:spPr>
        <p:txBody>
          <a:bodyPr/>
          <a:lstStyle/>
          <a:p>
            <a:pPr lvl="0">
              <a:defRPr sz="1800" b="0" cap="none"/>
            </a:pPr>
            <a:r>
              <a:rPr lang="de-CH" sz="3600" dirty="0"/>
              <a:t>S02xE03</a:t>
            </a:r>
            <a:r>
              <a:rPr lang="en-US" sz="3600" dirty="0"/>
              <a:t>: writing an abstract</a:t>
            </a:r>
            <a:endParaRPr sz="3600" dirty="0"/>
          </a:p>
        </p:txBody>
      </p:sp>
    </p:spTree>
    <p:extLst>
      <p:ext uri="{BB962C8B-B14F-4D97-AF65-F5344CB8AC3E}">
        <p14:creationId xmlns:p14="http://schemas.microsoft.com/office/powerpoint/2010/main" val="249671441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defRPr sz="1800">
                <a:solidFill>
                  <a:srgbClr val="000000"/>
                </a:solidFill>
              </a:defRPr>
            </a:pPr>
            <a:r>
              <a:rPr lang="en-US" sz="2000" u="sng" dirty="0"/>
              <a:t>COVID-19 measures</a:t>
            </a:r>
            <a:endParaRPr lang="en-GB" sz="2000" u="sng" dirty="0">
              <a:sym typeface="Wingdings"/>
            </a:endParaRPr>
          </a:p>
          <a:p>
            <a:pPr marL="0" indent="0">
              <a:buNone/>
              <a:defRPr sz="1800">
                <a:solidFill>
                  <a:srgbClr val="000000"/>
                </a:solidFill>
              </a:defRPr>
            </a:pPr>
            <a:endParaRPr lang="en-GB" sz="2000" u="sng" dirty="0">
              <a:sym typeface="Wingdings"/>
            </a:endParaRPr>
          </a:p>
          <a:p>
            <a:pPr marL="0" indent="0">
              <a:buNone/>
              <a:defRPr sz="1800">
                <a:solidFill>
                  <a:srgbClr val="000000"/>
                </a:solidFill>
              </a:defRPr>
            </a:pPr>
            <a:r>
              <a:rPr lang="en-GB" sz="2000" u="sng" dirty="0">
                <a:sym typeface="Wingdings"/>
              </a:rPr>
              <a:t>Course website/material</a:t>
            </a:r>
          </a:p>
          <a:p>
            <a:pPr marL="0" indent="0">
              <a:buNone/>
              <a:defRPr sz="1800">
                <a:solidFill>
                  <a:srgbClr val="000000"/>
                </a:solidFill>
              </a:defRPr>
            </a:pPr>
            <a:r>
              <a:rPr lang="en-GB" sz="2000" dirty="0">
                <a:sym typeface="Wingdings"/>
              </a:rPr>
              <a:t>https://sunagawalab.ethz.ch/MIM_SW/HS-2021</a:t>
            </a:r>
          </a:p>
          <a:p>
            <a:pPr marL="0" indent="0">
              <a:buNone/>
              <a:defRPr sz="1800">
                <a:solidFill>
                  <a:srgbClr val="000000"/>
                </a:solidFill>
              </a:defRPr>
            </a:pPr>
            <a:endParaRPr lang="en-GB" sz="2000" u="sng" dirty="0">
              <a:sym typeface="Wingdings"/>
            </a:endParaRPr>
          </a:p>
          <a:p>
            <a:pPr marL="0" indent="0">
              <a:buNone/>
              <a:defRPr sz="1800">
                <a:solidFill>
                  <a:srgbClr val="000000"/>
                </a:solidFill>
              </a:defRPr>
            </a:pPr>
            <a:r>
              <a:rPr lang="en-GB" sz="2000" u="sng" dirty="0">
                <a:sym typeface="Wingdings"/>
              </a:rPr>
              <a:t>Requirements for credit</a:t>
            </a:r>
          </a:p>
          <a:p>
            <a:pPr marL="0" indent="0">
              <a:buNone/>
              <a:defRPr sz="1800">
                <a:solidFill>
                  <a:srgbClr val="000000"/>
                </a:solidFill>
              </a:defRPr>
            </a:pPr>
            <a:r>
              <a:rPr lang="en-GB" sz="2000" dirty="0">
                <a:sym typeface="Wingdings"/>
              </a:rPr>
              <a:t>Participation + report (due on 29. September 2021)</a:t>
            </a:r>
          </a:p>
        </p:txBody>
      </p:sp>
      <p:sp>
        <p:nvSpPr>
          <p:cNvPr id="85" name="Shape 85"/>
          <p:cNvSpPr>
            <a:spLocks noGrp="1"/>
          </p:cNvSpPr>
          <p:nvPr>
            <p:ph type="title"/>
          </p:nvPr>
        </p:nvSpPr>
        <p:spPr>
          <a:prstGeom prst="rect">
            <a:avLst/>
          </a:prstGeom>
        </p:spPr>
        <p:txBody>
          <a:bodyPr/>
          <a:lstStyle/>
          <a:p>
            <a:pPr lvl="0">
              <a:defRPr sz="1800" b="0" cap="none"/>
            </a:pPr>
            <a:r>
              <a:rPr lang="en-US" sz="3600" dirty="0"/>
              <a:t>First things first…</a:t>
            </a:r>
            <a:endParaRPr sz="3600" dirty="0"/>
          </a:p>
        </p:txBody>
      </p:sp>
    </p:spTree>
    <p:extLst>
      <p:ext uri="{BB962C8B-B14F-4D97-AF65-F5344CB8AC3E}">
        <p14:creationId xmlns:p14="http://schemas.microsoft.com/office/powerpoint/2010/main" val="421762493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en-US" sz="3600" dirty="0"/>
              <a:t>S02: Take home messages II</a:t>
            </a:r>
            <a:endParaRPr sz="3600" dirty="0"/>
          </a:p>
        </p:txBody>
      </p:sp>
      <p:sp>
        <p:nvSpPr>
          <p:cNvPr id="7" name="Content Placeholder 6"/>
          <p:cNvSpPr txBox="1">
            <a:spLocks noGrp="1"/>
          </p:cNvSpPr>
          <p:nvPr>
            <p:ph idx="1"/>
          </p:nvPr>
        </p:nvSpPr>
        <p:spPr>
          <a:xfrm>
            <a:off x="431800" y="1626396"/>
            <a:ext cx="11255073" cy="4437112"/>
          </a:xfrm>
          <a:prstGeom prst="rect">
            <a:avLst/>
          </a:prstGeom>
          <a:noFill/>
        </p:spPr>
        <p:txBody>
          <a:bodyPr wrap="square" rtlCol="0">
            <a:spAutoFit/>
          </a:bodyPr>
          <a:lstStyle/>
          <a:p>
            <a:pPr marL="342900" lvl="0" indent="-342900" algn="just">
              <a:spcAft>
                <a:spcPts val="600"/>
              </a:spcAft>
              <a:buFont typeface="Symbol" pitchFamily="2" charset="2"/>
              <a:buChar char=""/>
            </a:pPr>
            <a:r>
              <a:rPr lang="en-US" b="1" dirty="0">
                <a:solidFill>
                  <a:srgbClr val="008000"/>
                </a:solidFill>
                <a:ea typeface="MS Mincho" panose="02020609040205080304" pitchFamily="49" charset="-128"/>
                <a:cs typeface="Times New Roman" panose="02020603050405020304" pitchFamily="18" charset="0"/>
              </a:rPr>
              <a:t>Brainstorming and explaining to others, getting feedback and reviewing your ideas are powerful steps that help writing well-structured, concise abstracts directed towards a specific target audience. </a:t>
            </a:r>
            <a:endParaRPr lang="en-US" b="1" dirty="0">
              <a:ea typeface="MS Mincho" panose="02020609040205080304" pitchFamily="49" charset="-128"/>
              <a:cs typeface="Times New Roman" panose="02020603050405020304" pitchFamily="18" charset="0"/>
            </a:endParaRPr>
          </a:p>
          <a:p>
            <a:pPr marL="342900" lvl="0" indent="-342900" algn="just">
              <a:spcAft>
                <a:spcPts val="600"/>
              </a:spcAft>
              <a:buFont typeface="Symbol" pitchFamily="2" charset="2"/>
              <a:buChar char=""/>
            </a:pPr>
            <a:r>
              <a:rPr lang="en-US" b="1" dirty="0">
                <a:solidFill>
                  <a:srgbClr val="008000"/>
                </a:solidFill>
                <a:ea typeface="MS Mincho" panose="02020609040205080304" pitchFamily="49" charset="-128"/>
                <a:cs typeface="Times New Roman" panose="02020603050405020304" pitchFamily="18" charset="0"/>
              </a:rPr>
              <a:t>Abstract should provide answers to 4 questions: </a:t>
            </a:r>
          </a:p>
          <a:p>
            <a:pPr marL="541734" lvl="1" indent="-342900" algn="just">
              <a:spcAft>
                <a:spcPts val="600"/>
              </a:spcAft>
              <a:buFont typeface="Symbol" pitchFamily="2" charset="2"/>
              <a:buChar char=""/>
            </a:pPr>
            <a:r>
              <a:rPr lang="en-US" sz="1800" b="1" dirty="0">
                <a:solidFill>
                  <a:srgbClr val="008000"/>
                </a:solidFill>
                <a:ea typeface="MS Mincho" panose="02020609040205080304" pitchFamily="49" charset="-128"/>
                <a:cs typeface="Times New Roman" panose="02020603050405020304" pitchFamily="18" charset="0"/>
              </a:rPr>
              <a:t>Why did I start? -&gt; Background/Significance</a:t>
            </a:r>
          </a:p>
          <a:p>
            <a:pPr marL="541734" lvl="1" indent="-342900" algn="just">
              <a:spcAft>
                <a:spcPts val="600"/>
              </a:spcAft>
              <a:buFont typeface="Symbol" pitchFamily="2" charset="2"/>
              <a:buChar char=""/>
            </a:pPr>
            <a:r>
              <a:rPr lang="en-US" sz="1800" b="1" dirty="0">
                <a:solidFill>
                  <a:srgbClr val="008000"/>
                </a:solidFill>
                <a:ea typeface="MS Mincho" panose="02020609040205080304" pitchFamily="49" charset="-128"/>
                <a:cs typeface="Times New Roman" panose="02020603050405020304" pitchFamily="18" charset="0"/>
              </a:rPr>
              <a:t>What did I do? / How did I do it? -&gt; Material/Methods</a:t>
            </a:r>
          </a:p>
          <a:p>
            <a:pPr marL="541734" lvl="1" indent="-342900" algn="just">
              <a:spcAft>
                <a:spcPts val="600"/>
              </a:spcAft>
              <a:buFont typeface="Symbol" pitchFamily="2" charset="2"/>
              <a:buChar char=""/>
            </a:pPr>
            <a:r>
              <a:rPr lang="en-US" sz="1800" b="1" dirty="0">
                <a:solidFill>
                  <a:srgbClr val="008000"/>
                </a:solidFill>
                <a:ea typeface="MS Mincho" panose="02020609040205080304" pitchFamily="49" charset="-128"/>
                <a:cs typeface="Times New Roman" panose="02020603050405020304" pitchFamily="18" charset="0"/>
              </a:rPr>
              <a:t>What did I find? -&gt; Results</a:t>
            </a:r>
          </a:p>
          <a:p>
            <a:pPr marL="541734" lvl="1" indent="-342900" algn="just">
              <a:spcAft>
                <a:spcPts val="600"/>
              </a:spcAft>
              <a:buFont typeface="Symbol" pitchFamily="2" charset="2"/>
              <a:buChar char=""/>
            </a:pPr>
            <a:r>
              <a:rPr lang="en-US" sz="1800" b="1" dirty="0">
                <a:solidFill>
                  <a:srgbClr val="008000"/>
                </a:solidFill>
                <a:ea typeface="MS Mincho" panose="02020609040205080304" pitchFamily="49" charset="-128"/>
                <a:cs typeface="Times New Roman" panose="02020603050405020304" pitchFamily="18" charset="0"/>
              </a:rPr>
              <a:t>What does it mean? -&gt; Discussion/Conclusion</a:t>
            </a:r>
            <a:endParaRPr lang="en-US" sz="2000" b="1" dirty="0">
              <a:solidFill>
                <a:srgbClr val="008000"/>
              </a:solidFill>
              <a:ea typeface="MS Mincho" panose="02020609040205080304" pitchFamily="49" charset="-128"/>
              <a:cs typeface="Times New Roman" panose="02020603050405020304" pitchFamily="18" charset="0"/>
            </a:endParaRPr>
          </a:p>
          <a:p>
            <a:pPr marL="198834" lvl="1" indent="0" algn="just">
              <a:spcAft>
                <a:spcPts val="600"/>
              </a:spcAft>
              <a:buNone/>
            </a:pPr>
            <a:r>
              <a:rPr lang="en-US" sz="3200" b="1" dirty="0">
                <a:solidFill>
                  <a:srgbClr val="0070C0"/>
                </a:solidFill>
                <a:ea typeface="MS Mincho" panose="02020609040205080304" pitchFamily="49" charset="-128"/>
                <a:cs typeface="Times New Roman" panose="02020603050405020304" pitchFamily="18" charset="0"/>
              </a:rPr>
              <a:t>Tool: General strategy for efficient writing: </a:t>
            </a:r>
          </a:p>
          <a:p>
            <a:pPr marL="656034" lvl="1" indent="-457200" algn="just">
              <a:spcAft>
                <a:spcPts val="600"/>
              </a:spcAft>
              <a:buFont typeface="Wingdings" pitchFamily="2" charset="2"/>
              <a:buChar char="à"/>
            </a:pPr>
            <a:r>
              <a:rPr lang="en-US" sz="3050" b="1" dirty="0">
                <a:solidFill>
                  <a:srgbClr val="0070C0"/>
                </a:solidFill>
                <a:ea typeface="MS Mincho" panose="02020609040205080304" pitchFamily="49" charset="-128"/>
                <a:cs typeface="Times New Roman" panose="02020603050405020304" pitchFamily="18" charset="0"/>
              </a:rPr>
              <a:t>build skeleton first, add meat, cosmetics last</a:t>
            </a:r>
          </a:p>
          <a:p>
            <a:pPr marL="541734" lvl="1" indent="-342900" algn="just">
              <a:spcAft>
                <a:spcPts val="600"/>
              </a:spcAft>
              <a:buFont typeface="Symbol" pitchFamily="2" charset="2"/>
              <a:buChar char=""/>
            </a:pPr>
            <a:endParaRPr lang="en-US" sz="2100" b="1" dirty="0">
              <a:solidFill>
                <a:srgbClr val="0070C0"/>
              </a:solidFill>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79518495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12D78-E165-4141-A816-C440C7AFC92F}"/>
              </a:ext>
            </a:extLst>
          </p:cNvPr>
          <p:cNvSpPr>
            <a:spLocks noGrp="1"/>
          </p:cNvSpPr>
          <p:nvPr>
            <p:ph type="title"/>
          </p:nvPr>
        </p:nvSpPr>
        <p:spPr/>
        <p:txBody>
          <a:bodyPr/>
          <a:lstStyle/>
          <a:p>
            <a:pPr algn="ctr"/>
            <a:r>
              <a:rPr lang="en-CH" sz="2400" dirty="0"/>
              <a:t>Lunch break until 13:30</a:t>
            </a:r>
          </a:p>
        </p:txBody>
      </p:sp>
      <p:sp>
        <p:nvSpPr>
          <p:cNvPr id="3" name="Content Placeholder 2">
            <a:extLst>
              <a:ext uri="{FF2B5EF4-FFF2-40B4-BE49-F238E27FC236}">
                <a16:creationId xmlns:a16="http://schemas.microsoft.com/office/drawing/2014/main" id="{FCCD873B-5200-A748-9DBD-3EFD2E85FA31}"/>
              </a:ext>
            </a:extLst>
          </p:cNvPr>
          <p:cNvSpPr>
            <a:spLocks noGrp="1"/>
          </p:cNvSpPr>
          <p:nvPr>
            <p:ph idx="1"/>
          </p:nvPr>
        </p:nvSpPr>
        <p:spPr/>
        <p:txBody>
          <a:bodyPr/>
          <a:lstStyle/>
          <a:p>
            <a:endParaRPr lang="en-CH" dirty="0"/>
          </a:p>
        </p:txBody>
      </p:sp>
      <p:sp>
        <p:nvSpPr>
          <p:cNvPr id="4" name="Date Placeholder 3">
            <a:extLst>
              <a:ext uri="{FF2B5EF4-FFF2-40B4-BE49-F238E27FC236}">
                <a16:creationId xmlns:a16="http://schemas.microsoft.com/office/drawing/2014/main" id="{CD0092F4-6099-014B-BF91-A1CA04E95930}"/>
              </a:ext>
            </a:extLst>
          </p:cNvPr>
          <p:cNvSpPr>
            <a:spLocks noGrp="1"/>
          </p:cNvSpPr>
          <p:nvPr>
            <p:ph type="dt" sz="half" idx="10"/>
          </p:nvPr>
        </p:nvSpPr>
        <p:spPr/>
        <p:txBody>
          <a:bodyPr/>
          <a:lstStyle/>
          <a:p>
            <a:fld id="{70A10400-EDC5-D24B-8900-44E76F3D09D3}" type="datetime1">
              <a:rPr lang="en-US" smtClean="0"/>
              <a:t>9/21/21</a:t>
            </a:fld>
            <a:endParaRPr lang="en-US"/>
          </a:p>
        </p:txBody>
      </p:sp>
      <p:sp>
        <p:nvSpPr>
          <p:cNvPr id="5" name="Footer Placeholder 4">
            <a:extLst>
              <a:ext uri="{FF2B5EF4-FFF2-40B4-BE49-F238E27FC236}">
                <a16:creationId xmlns:a16="http://schemas.microsoft.com/office/drawing/2014/main" id="{172A5AD1-0AA4-2B47-9C28-9A7C1FBE96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EC263-3F58-E44F-959B-7ABFA6B306BE}"/>
              </a:ext>
            </a:extLst>
          </p:cNvPr>
          <p:cNvSpPr>
            <a:spLocks noGrp="1"/>
          </p:cNvSpPr>
          <p:nvPr>
            <p:ph type="sldNum" sz="quarter" idx="12"/>
          </p:nvPr>
        </p:nvSpPr>
        <p:spPr/>
        <p:txBody>
          <a:bodyPr/>
          <a:lstStyle/>
          <a:p>
            <a:fld id="{DDB1FC0D-B316-8C49-80A6-7E4B4F4D99D3}" type="slidenum">
              <a:rPr lang="en-US" smtClean="0"/>
              <a:t>21</a:t>
            </a:fld>
            <a:endParaRPr lang="en-US"/>
          </a:p>
        </p:txBody>
      </p:sp>
    </p:spTree>
    <p:extLst>
      <p:ext uri="{BB962C8B-B14F-4D97-AF65-F5344CB8AC3E}">
        <p14:creationId xmlns:p14="http://schemas.microsoft.com/office/powerpoint/2010/main" val="1233799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3BE0A-3352-7C4A-8B95-385BBD715361}"/>
              </a:ext>
            </a:extLst>
          </p:cNvPr>
          <p:cNvSpPr>
            <a:spLocks noGrp="1"/>
          </p:cNvSpPr>
          <p:nvPr>
            <p:ph type="title"/>
          </p:nvPr>
        </p:nvSpPr>
        <p:spPr/>
        <p:txBody>
          <a:bodyPr/>
          <a:lstStyle/>
          <a:p>
            <a:r>
              <a:rPr lang="en-US" sz="2800" b="0" dirty="0"/>
              <a:t>S03: The content: efficient and effective writing </a:t>
            </a:r>
          </a:p>
        </p:txBody>
      </p:sp>
      <p:sp>
        <p:nvSpPr>
          <p:cNvPr id="5" name="Content Placeholder 4">
            <a:extLst>
              <a:ext uri="{FF2B5EF4-FFF2-40B4-BE49-F238E27FC236}">
                <a16:creationId xmlns:a16="http://schemas.microsoft.com/office/drawing/2014/main" id="{1C4A87E9-054B-9D4A-BC13-3A00B36FA754}"/>
              </a:ext>
            </a:extLst>
          </p:cNvPr>
          <p:cNvSpPr>
            <a:spLocks noGrp="1"/>
          </p:cNvSpPr>
          <p:nvPr>
            <p:ph idx="1"/>
          </p:nvPr>
        </p:nvSpPr>
        <p:spPr/>
        <p:txBody>
          <a:bodyPr>
            <a:normAutofit/>
          </a:bodyPr>
          <a:lstStyle/>
          <a:p>
            <a:r>
              <a:rPr lang="en-US" dirty="0"/>
              <a:t>Original research articles</a:t>
            </a:r>
          </a:p>
          <a:p>
            <a:r>
              <a:rPr lang="en-US" dirty="0"/>
              <a:t>Reviews</a:t>
            </a:r>
          </a:p>
          <a:p>
            <a:r>
              <a:rPr lang="en-US" dirty="0"/>
              <a:t>Text books</a:t>
            </a:r>
          </a:p>
          <a:p>
            <a:pPr marL="0" indent="0">
              <a:buNone/>
            </a:pPr>
            <a:endParaRPr lang="en-US" dirty="0"/>
          </a:p>
          <a:p>
            <a:pPr marL="0" indent="0">
              <a:buNone/>
            </a:pPr>
            <a:r>
              <a:rPr lang="en-US" dirty="0">
                <a:sym typeface="Wingdings" pitchFamily="2" charset="2"/>
              </a:rPr>
              <a:t></a:t>
            </a:r>
            <a:r>
              <a:rPr lang="en-US" dirty="0"/>
              <a:t>An apprentice believes everything, a researcher believes nothing</a:t>
            </a:r>
          </a:p>
          <a:p>
            <a:pPr lvl="1"/>
            <a:r>
              <a:rPr lang="en-US" dirty="0"/>
              <a:t>How do we know if something is true or not? “Do we really know?”</a:t>
            </a:r>
          </a:p>
          <a:p>
            <a:pPr>
              <a:buFont typeface="Wingdings" pitchFamily="2" charset="2"/>
              <a:buChar char="à"/>
            </a:pPr>
            <a:r>
              <a:rPr lang="en-US" dirty="0"/>
              <a:t>Knowledge is generated by the accumulation of good evidence</a:t>
            </a:r>
          </a:p>
          <a:p>
            <a:pPr lvl="1"/>
            <a:r>
              <a:rPr lang="en-US" dirty="0"/>
              <a:t>How do we know if evidence is good or bad?</a:t>
            </a:r>
          </a:p>
          <a:p>
            <a:pPr>
              <a:buFont typeface="Wingdings" pitchFamily="2" charset="2"/>
              <a:buChar char="à"/>
            </a:pPr>
            <a:r>
              <a:rPr lang="en-US" dirty="0"/>
              <a:t>Providing evidence requires asking “good” questions</a:t>
            </a:r>
          </a:p>
          <a:p>
            <a:pPr>
              <a:buFont typeface="Wingdings" pitchFamily="2" charset="2"/>
              <a:buChar char="à"/>
            </a:pPr>
            <a:endParaRPr lang="en-US" dirty="0"/>
          </a:p>
        </p:txBody>
      </p:sp>
    </p:spTree>
    <p:extLst>
      <p:ext uri="{BB962C8B-B14F-4D97-AF65-F5344CB8AC3E}">
        <p14:creationId xmlns:p14="http://schemas.microsoft.com/office/powerpoint/2010/main" val="123966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Provide the reader with the necessary background to understand the very specific question or hypothesis you are aiming to investigate, </a:t>
            </a:r>
            <a:r>
              <a:rPr lang="en-US" sz="2800" b="1" dirty="0"/>
              <a:t>and only with that background</a:t>
            </a:r>
          </a:p>
          <a:p>
            <a:pPr marL="0" indent="0">
              <a:buNone/>
            </a:pPr>
            <a:r>
              <a:rPr lang="en-US" sz="2800" dirty="0">
                <a:sym typeface="Wingdings" pitchFamily="2" charset="2"/>
              </a:rPr>
              <a:t>	</a:t>
            </a:r>
            <a:r>
              <a:rPr lang="en-US" sz="2800" dirty="0"/>
              <a:t> typical mistake: review-type introductions</a:t>
            </a:r>
            <a:endParaRPr lang="en-CH" sz="2800" dirty="0"/>
          </a:p>
          <a:p>
            <a:endParaRPr lang="en-US" sz="2800" dirty="0"/>
          </a:p>
          <a:p>
            <a:pPr lvl="1"/>
            <a:r>
              <a:rPr lang="en-US" sz="2500" dirty="0"/>
              <a:t>indicate why the general research area is of importance: </a:t>
            </a:r>
            <a:r>
              <a:rPr lang="en-US" sz="2500" dirty="0">
                <a:solidFill>
                  <a:srgbClr val="0070C0"/>
                </a:solidFill>
              </a:rPr>
              <a:t>“so what?”</a:t>
            </a:r>
          </a:p>
          <a:p>
            <a:pPr marL="271462" lvl="1" indent="0">
              <a:buNone/>
            </a:pPr>
            <a:endParaRPr lang="en-US" sz="2500" dirty="0">
              <a:solidFill>
                <a:srgbClr val="0070C0"/>
              </a:solidFill>
            </a:endParaRPr>
          </a:p>
          <a:p>
            <a:pPr lvl="1"/>
            <a:r>
              <a:rPr lang="en-US" sz="2500" dirty="0"/>
              <a:t>indicate the need to extend previous work: </a:t>
            </a:r>
            <a:r>
              <a:rPr lang="en-US" sz="2500" dirty="0">
                <a:solidFill>
                  <a:srgbClr val="0070C0"/>
                </a:solidFill>
              </a:rPr>
              <a:t>“if not, what?”</a:t>
            </a:r>
          </a:p>
          <a:p>
            <a:pPr lvl="1"/>
            <a:endParaRPr lang="en-US" sz="2500" dirty="0"/>
          </a:p>
          <a:p>
            <a:pPr lvl="1"/>
            <a:r>
              <a:rPr lang="en-US" sz="2500" dirty="0"/>
              <a:t>announce the experimental procedure and general findings: </a:t>
            </a:r>
            <a:r>
              <a:rPr lang="en-US" sz="2500" dirty="0">
                <a:solidFill>
                  <a:srgbClr val="0070C0"/>
                </a:solidFill>
              </a:rPr>
              <a:t>whet appetite</a:t>
            </a:r>
          </a:p>
          <a:p>
            <a:endParaRPr lang="en-US" sz="2800" dirty="0">
              <a:sym typeface="Wingdings" pitchFamily="2" charset="2"/>
            </a:endParaRPr>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err="1"/>
              <a:t>Introduction</a:t>
            </a:r>
            <a:r>
              <a:rPr lang="de-CH" sz="3600" dirty="0"/>
              <a:t>: </a:t>
            </a:r>
            <a:r>
              <a:rPr lang="de-CH" sz="3600" dirty="0" err="1"/>
              <a:t>why</a:t>
            </a:r>
            <a:r>
              <a:rPr lang="de-CH" sz="3600" dirty="0"/>
              <a:t> </a:t>
            </a:r>
            <a:r>
              <a:rPr lang="de-CH" sz="3600" dirty="0" err="1"/>
              <a:t>did</a:t>
            </a:r>
            <a:r>
              <a:rPr lang="de-CH" sz="3600" dirty="0"/>
              <a:t> I </a:t>
            </a:r>
            <a:r>
              <a:rPr lang="de-CH" sz="3600" dirty="0" err="1"/>
              <a:t>start</a:t>
            </a:r>
            <a:r>
              <a:rPr lang="de-CH" sz="3600" dirty="0"/>
              <a:t>?</a:t>
            </a:r>
            <a:endParaRPr sz="3600" dirty="0"/>
          </a:p>
        </p:txBody>
      </p:sp>
    </p:spTree>
    <p:extLst>
      <p:ext uri="{BB962C8B-B14F-4D97-AF65-F5344CB8AC3E}">
        <p14:creationId xmlns:p14="http://schemas.microsoft.com/office/powerpoint/2010/main" val="143152865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Accurate description of materials and methods used to generate the data of your work</a:t>
            </a:r>
          </a:p>
          <a:p>
            <a:endParaRPr lang="en-US" sz="2800" dirty="0"/>
          </a:p>
          <a:p>
            <a:r>
              <a:rPr lang="en-US" sz="2800" dirty="0"/>
              <a:t>Necessary and sufficient information for reproducing all results</a:t>
            </a:r>
          </a:p>
          <a:p>
            <a:pPr marL="0" indent="0">
              <a:buNone/>
            </a:pPr>
            <a:endParaRPr lang="en-US" sz="2800" dirty="0"/>
          </a:p>
          <a:p>
            <a:r>
              <a:rPr lang="en-US" sz="2800" dirty="0"/>
              <a:t>Pay attention to use of units, vendor details, software version used, etc.</a:t>
            </a:r>
          </a:p>
          <a:p>
            <a:endParaRPr lang="en-US" sz="2800" dirty="0"/>
          </a:p>
          <a:p>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Materials </a:t>
            </a:r>
            <a:r>
              <a:rPr lang="de-CH" sz="3600" dirty="0" err="1"/>
              <a:t>and</a:t>
            </a:r>
            <a:r>
              <a:rPr lang="de-CH" sz="3600" dirty="0"/>
              <a:t> </a:t>
            </a:r>
            <a:r>
              <a:rPr lang="de-CH" sz="3600" dirty="0" err="1"/>
              <a:t>Methods</a:t>
            </a:r>
            <a:r>
              <a:rPr lang="de-CH" sz="3600" dirty="0"/>
              <a:t>: </a:t>
            </a:r>
            <a:r>
              <a:rPr lang="de-CH" sz="3600" dirty="0" err="1"/>
              <a:t>what</a:t>
            </a:r>
            <a:r>
              <a:rPr lang="de-CH" sz="3600" dirty="0"/>
              <a:t> </a:t>
            </a:r>
            <a:r>
              <a:rPr lang="de-CH" sz="3600" dirty="0" err="1"/>
              <a:t>did</a:t>
            </a:r>
            <a:r>
              <a:rPr lang="de-CH" sz="3600" dirty="0"/>
              <a:t> I do?</a:t>
            </a:r>
            <a:endParaRPr sz="3600" dirty="0"/>
          </a:p>
        </p:txBody>
      </p:sp>
    </p:spTree>
    <p:extLst>
      <p:ext uri="{BB962C8B-B14F-4D97-AF65-F5344CB8AC3E}">
        <p14:creationId xmlns:p14="http://schemas.microsoft.com/office/powerpoint/2010/main" val="72450953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Write results “around” your data, i.e., figures and tables</a:t>
            </a:r>
          </a:p>
          <a:p>
            <a:pPr lvl="0"/>
            <a:endParaRPr lang="en-US" sz="2800" dirty="0"/>
          </a:p>
          <a:p>
            <a:pPr lvl="0"/>
            <a:r>
              <a:rPr lang="en-US" sz="2800" dirty="0"/>
              <a:t>Methods can be mentioned, but only as much detail as needed to understand data</a:t>
            </a:r>
          </a:p>
          <a:p>
            <a:pPr marL="0" lvl="0" indent="0">
              <a:buNone/>
            </a:pPr>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err="1"/>
              <a:t>Results</a:t>
            </a:r>
            <a:r>
              <a:rPr lang="de-CH" sz="3600" dirty="0"/>
              <a:t>: </a:t>
            </a:r>
            <a:r>
              <a:rPr lang="de-CH" sz="3600" dirty="0" err="1"/>
              <a:t>what</a:t>
            </a:r>
            <a:r>
              <a:rPr lang="de-CH" sz="3600" dirty="0"/>
              <a:t> </a:t>
            </a:r>
            <a:r>
              <a:rPr lang="de-CH" sz="3600" dirty="0" err="1"/>
              <a:t>did</a:t>
            </a:r>
            <a:r>
              <a:rPr lang="de-CH" sz="3600" dirty="0"/>
              <a:t> I find?</a:t>
            </a:r>
            <a:endParaRPr sz="3600" dirty="0"/>
          </a:p>
        </p:txBody>
      </p:sp>
    </p:spTree>
    <p:extLst>
      <p:ext uri="{BB962C8B-B14F-4D97-AF65-F5344CB8AC3E}">
        <p14:creationId xmlns:p14="http://schemas.microsoft.com/office/powerpoint/2010/main" val="123711705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41193"/>
            <a:ext cx="11328400" cy="4210046"/>
          </a:xfrm>
        </p:spPr>
        <p:txBody>
          <a:bodyPr/>
          <a:lstStyle/>
          <a:p>
            <a:pPr lvl="0"/>
            <a:r>
              <a:rPr lang="en-US" sz="2800" dirty="0"/>
              <a:t>Reference to the main purpose or hypothesis of the study</a:t>
            </a:r>
          </a:p>
          <a:p>
            <a:pPr marL="271462" lvl="1" indent="0">
              <a:buNone/>
            </a:pPr>
            <a:r>
              <a:rPr lang="en-US" sz="2500" dirty="0">
                <a:sym typeface="Wingdings" pitchFamily="2" charset="2"/>
              </a:rPr>
              <a:t> </a:t>
            </a:r>
            <a:r>
              <a:rPr lang="en-US" sz="2200" dirty="0"/>
              <a:t>Re-read Introduction and Discussion (skip Methods and Results)</a:t>
            </a:r>
          </a:p>
          <a:p>
            <a:pPr lvl="0"/>
            <a:r>
              <a:rPr lang="en-US" sz="2800" u="sng" dirty="0"/>
              <a:t>Turn summary of the most important findings into implications</a:t>
            </a:r>
          </a:p>
          <a:p>
            <a:pPr marL="271462" lvl="1" indent="0">
              <a:buNone/>
            </a:pPr>
            <a:r>
              <a:rPr lang="en-US" sz="2200" dirty="0">
                <a:sym typeface="Wingdings" pitchFamily="2" charset="2"/>
              </a:rPr>
              <a:t> </a:t>
            </a:r>
            <a:r>
              <a:rPr lang="en-US" sz="2200" dirty="0"/>
              <a:t>“Our finding that A impacts B shows …”</a:t>
            </a:r>
          </a:p>
          <a:p>
            <a:pPr lvl="0"/>
            <a:r>
              <a:rPr lang="en-US" sz="2800" dirty="0"/>
              <a:t>Put results into context by comparing them to state-of-the-art </a:t>
            </a:r>
          </a:p>
          <a:p>
            <a:pPr marL="271462" lvl="1" indent="0">
              <a:buNone/>
            </a:pPr>
            <a:r>
              <a:rPr lang="en-US" sz="2200" dirty="0">
                <a:sym typeface="Wingdings" pitchFamily="2" charset="2"/>
              </a:rPr>
              <a:t> </a:t>
            </a:r>
            <a:r>
              <a:rPr lang="en-US" sz="2200" dirty="0"/>
              <a:t>“Our study corroborates…”; “Our results contrasts previous findings…”</a:t>
            </a:r>
          </a:p>
          <a:p>
            <a:pPr lvl="0"/>
            <a:r>
              <a:rPr lang="en-US" sz="2800" dirty="0"/>
              <a:t>State limitations of the study, but in a non-defensive (forward-looking) way:</a:t>
            </a:r>
          </a:p>
          <a:p>
            <a:pPr lvl="1"/>
            <a:r>
              <a:rPr lang="en-US" sz="2500" dirty="0"/>
              <a:t> “To further generalize our findings, future studies should […]”</a:t>
            </a:r>
          </a:p>
          <a:p>
            <a:pPr lvl="0"/>
            <a:r>
              <a:rPr lang="en-US" sz="2800" dirty="0"/>
              <a:t>Explain wider implications of the study and future directions</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Discussion</a:t>
            </a:r>
            <a:r>
              <a:rPr lang="de-CH" sz="3600" dirty="0"/>
              <a:t>: </a:t>
            </a:r>
            <a:r>
              <a:rPr lang="de-CH" sz="3600" dirty="0" err="1"/>
              <a:t>what</a:t>
            </a:r>
            <a:r>
              <a:rPr lang="de-CH" sz="3600" dirty="0"/>
              <a:t> </a:t>
            </a:r>
            <a:r>
              <a:rPr lang="de-CH" sz="3600" dirty="0" err="1"/>
              <a:t>does</a:t>
            </a:r>
            <a:r>
              <a:rPr lang="de-CH" sz="3600" dirty="0"/>
              <a:t> </a:t>
            </a:r>
            <a:r>
              <a:rPr lang="de-CH" sz="3600" dirty="0" err="1"/>
              <a:t>it</a:t>
            </a:r>
            <a:r>
              <a:rPr lang="de-CH" sz="3600" dirty="0"/>
              <a:t> </a:t>
            </a:r>
            <a:r>
              <a:rPr lang="de-CH" sz="3600" dirty="0" err="1"/>
              <a:t>mean</a:t>
            </a:r>
            <a:r>
              <a:rPr lang="de-CH" sz="3600" dirty="0"/>
              <a:t>?</a:t>
            </a:r>
            <a:endParaRPr sz="3600" dirty="0"/>
          </a:p>
        </p:txBody>
      </p:sp>
    </p:spTree>
    <p:extLst>
      <p:ext uri="{BB962C8B-B14F-4D97-AF65-F5344CB8AC3E}">
        <p14:creationId xmlns:p14="http://schemas.microsoft.com/office/powerpoint/2010/main" val="419461122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follow the journal format for references and citations in the text</a:t>
            </a:r>
          </a:p>
          <a:p>
            <a:pPr lvl="0"/>
            <a:r>
              <a:rPr lang="en-US" sz="2800" dirty="0"/>
              <a:t>Mendeley, Endnote, </a:t>
            </a:r>
            <a:r>
              <a:rPr lang="en-US" sz="2800" dirty="0" err="1"/>
              <a:t>ReadCube</a:t>
            </a:r>
            <a:r>
              <a:rPr lang="en-US" sz="2800" dirty="0"/>
              <a:t>, etc.</a:t>
            </a:r>
          </a:p>
        </p:txBody>
      </p:sp>
      <p:sp>
        <p:nvSpPr>
          <p:cNvPr id="85" name="Shape 85"/>
          <p:cNvSpPr>
            <a:spLocks noGrp="1"/>
          </p:cNvSpPr>
          <p:nvPr>
            <p:ph type="title"/>
          </p:nvPr>
        </p:nvSpPr>
        <p:spPr>
          <a:prstGeom prst="rect">
            <a:avLst/>
          </a:prstGeom>
        </p:spPr>
        <p:txBody>
          <a:bodyPr/>
          <a:lstStyle/>
          <a:p>
            <a:pPr lvl="0">
              <a:defRPr sz="1800" b="0" cap="none"/>
            </a:pPr>
            <a:r>
              <a:rPr lang="de-CH" sz="3600" dirty="0"/>
              <a:t>References</a:t>
            </a:r>
            <a:endParaRPr sz="3600" dirty="0"/>
          </a:p>
        </p:txBody>
      </p:sp>
    </p:spTree>
    <p:extLst>
      <p:ext uri="{BB962C8B-B14F-4D97-AF65-F5344CB8AC3E}">
        <p14:creationId xmlns:p14="http://schemas.microsoft.com/office/powerpoint/2010/main" val="1304888629"/>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41193"/>
            <a:ext cx="11328400" cy="4210046"/>
          </a:xfrm>
        </p:spPr>
        <p:txBody>
          <a:bodyPr/>
          <a:lstStyle/>
          <a:p>
            <a:r>
              <a:rPr lang="en-US" dirty="0"/>
              <a:t>Space, that is, length of text, number of figures/tables, number of citations, is limited. Therefore, scientific writing is accurate, structured, clear, non-redundant and concise. </a:t>
            </a:r>
          </a:p>
          <a:p>
            <a:endParaRPr lang="en-US" dirty="0"/>
          </a:p>
          <a:p>
            <a:r>
              <a:rPr lang="en-US" dirty="0"/>
              <a:t>General rule: Write your text as long as required to understand in as few words as possible.</a:t>
            </a:r>
            <a:endParaRPr lang="en-CH" dirty="0"/>
          </a:p>
          <a:p>
            <a:pPr marL="271462" lvl="1" indent="0">
              <a:buNone/>
            </a:pPr>
            <a:r>
              <a:rPr lang="en-US" sz="1800" dirty="0"/>
              <a:t>Example:</a:t>
            </a:r>
            <a:r>
              <a:rPr lang="en-US" sz="1800" i="1" dirty="0"/>
              <a:t> “Due to the fact of more run-off into the water, the end result is more bacteria in the water.”</a:t>
            </a:r>
          </a:p>
          <a:p>
            <a:pPr marL="271462" lvl="1" indent="0">
              <a:buNone/>
            </a:pPr>
            <a:r>
              <a:rPr lang="en-US" sz="1800" dirty="0"/>
              <a:t>Revision:</a:t>
            </a:r>
            <a:r>
              <a:rPr lang="en-US" sz="1800" i="1" dirty="0"/>
              <a:t> “Higher levels of bacteria are caused by increased run-off.”</a:t>
            </a:r>
          </a:p>
          <a:p>
            <a:pPr lvl="0"/>
            <a:endParaRPr lang="en-CH" dirty="0"/>
          </a:p>
          <a:p>
            <a:r>
              <a:rPr lang="en-US" dirty="0"/>
              <a:t>Avoid:</a:t>
            </a:r>
          </a:p>
          <a:p>
            <a:pPr lvl="1"/>
            <a:r>
              <a:rPr lang="en-US" sz="1800" dirty="0"/>
              <a:t>non-quantitative adjectives (many/lots, some, little, very)</a:t>
            </a:r>
          </a:p>
          <a:p>
            <a:pPr lvl="1"/>
            <a:r>
              <a:rPr lang="en-US" sz="1800" dirty="0"/>
              <a:t>ambiguous wording, grammar</a:t>
            </a:r>
          </a:p>
          <a:p>
            <a:pPr marL="271462" lvl="1" indent="0">
              <a:buNone/>
            </a:pPr>
            <a:r>
              <a:rPr lang="en-US" sz="1800" i="1" dirty="0"/>
              <a:t>“Using multiple-regression techniques, the animals in Experiment I </a:t>
            </a:r>
            <a:r>
              <a:rPr lang="is-IS" sz="1800" i="1" dirty="0"/>
              <a:t>…</a:t>
            </a:r>
            <a:r>
              <a:rPr lang="en-US" sz="1800" i="1" dirty="0"/>
              <a:t>”</a:t>
            </a:r>
          </a:p>
          <a:p>
            <a:pPr marL="415528" indent="-342900"/>
            <a:endParaRPr lang="en-US" dirty="0"/>
          </a:p>
        </p:txBody>
      </p:sp>
      <p:sp>
        <p:nvSpPr>
          <p:cNvPr id="85" name="Shape 85"/>
          <p:cNvSpPr>
            <a:spLocks noGrp="1"/>
          </p:cNvSpPr>
          <p:nvPr>
            <p:ph type="title"/>
          </p:nvPr>
        </p:nvSpPr>
        <p:spPr>
          <a:prstGeom prst="rect">
            <a:avLst/>
          </a:prstGeom>
        </p:spPr>
        <p:txBody>
          <a:bodyPr/>
          <a:lstStyle/>
          <a:p>
            <a:pPr lvl="0">
              <a:defRPr sz="1800" b="0" cap="none"/>
            </a:pPr>
            <a:r>
              <a:rPr lang="de-CH" sz="3600" dirty="0"/>
              <a:t>General </a:t>
            </a:r>
            <a:r>
              <a:rPr lang="en-GB" sz="3600" dirty="0"/>
              <a:t>rules</a:t>
            </a:r>
          </a:p>
        </p:txBody>
      </p:sp>
    </p:spTree>
    <p:extLst>
      <p:ext uri="{BB962C8B-B14F-4D97-AF65-F5344CB8AC3E}">
        <p14:creationId xmlns:p14="http://schemas.microsoft.com/office/powerpoint/2010/main" val="249506499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3BE0A-3352-7C4A-8B95-385BBD715361}"/>
              </a:ext>
            </a:extLst>
          </p:cNvPr>
          <p:cNvSpPr>
            <a:spLocks noGrp="1"/>
          </p:cNvSpPr>
          <p:nvPr>
            <p:ph type="title"/>
          </p:nvPr>
        </p:nvSpPr>
        <p:spPr/>
        <p:txBody>
          <a:bodyPr/>
          <a:lstStyle/>
          <a:p>
            <a:r>
              <a:rPr lang="en-US" sz="3600" b="0" dirty="0"/>
              <a:t>A critical reader is/becomes a better writer</a:t>
            </a:r>
          </a:p>
        </p:txBody>
      </p:sp>
      <p:sp>
        <p:nvSpPr>
          <p:cNvPr id="5" name="Content Placeholder 4">
            <a:extLst>
              <a:ext uri="{FF2B5EF4-FFF2-40B4-BE49-F238E27FC236}">
                <a16:creationId xmlns:a16="http://schemas.microsoft.com/office/drawing/2014/main" id="{1C4A87E9-054B-9D4A-BC13-3A00B36FA754}"/>
              </a:ext>
            </a:extLst>
          </p:cNvPr>
          <p:cNvSpPr>
            <a:spLocks noGrp="1"/>
          </p:cNvSpPr>
          <p:nvPr>
            <p:ph idx="1"/>
          </p:nvPr>
        </p:nvSpPr>
        <p:spPr/>
        <p:txBody>
          <a:bodyPr>
            <a:normAutofit/>
          </a:bodyPr>
          <a:lstStyle/>
          <a:p>
            <a:r>
              <a:rPr lang="en-US" dirty="0"/>
              <a:t>Is the state of the art well described? Is prior work referenced?</a:t>
            </a:r>
          </a:p>
          <a:p>
            <a:r>
              <a:rPr lang="en-US" dirty="0"/>
              <a:t>Is the </a:t>
            </a:r>
            <a:r>
              <a:rPr lang="en-US" u="sng" dirty="0"/>
              <a:t>specific</a:t>
            </a:r>
            <a:r>
              <a:rPr lang="en-US" dirty="0"/>
              <a:t> knowledge/method gap identified (usually by question and/or hypothesis: Q and H)?</a:t>
            </a:r>
          </a:p>
          <a:p>
            <a:r>
              <a:rPr lang="en-US" dirty="0"/>
              <a:t>Is the relevance of Q and H described?</a:t>
            </a:r>
          </a:p>
          <a:p>
            <a:r>
              <a:rPr lang="en-US" dirty="0"/>
              <a:t>Are the experiments/analyses aligned to Q and H?</a:t>
            </a:r>
          </a:p>
          <a:p>
            <a:r>
              <a:rPr lang="en-US" dirty="0"/>
              <a:t>What evidence do the data </a:t>
            </a:r>
            <a:r>
              <a:rPr lang="en-US" u="sng" dirty="0"/>
              <a:t>exactly</a:t>
            </a:r>
            <a:r>
              <a:rPr lang="en-US" dirty="0"/>
              <a:t> provide? Are limitations / alternative explanations adequately discussed?</a:t>
            </a:r>
          </a:p>
          <a:p>
            <a:r>
              <a:rPr lang="en-US" dirty="0"/>
              <a:t>Are claims aligned with questions? Do they close the specific gaps?</a:t>
            </a:r>
          </a:p>
          <a:p>
            <a:r>
              <a:rPr lang="en-US" dirty="0"/>
              <a:t>Are claims overstated/-sold?</a:t>
            </a:r>
          </a:p>
          <a:p>
            <a:r>
              <a:rPr lang="en-US" dirty="0"/>
              <a:t>Methodology: adequate, timely, solid</a:t>
            </a:r>
          </a:p>
          <a:p>
            <a:r>
              <a:rPr lang="en-US" dirty="0"/>
              <a:t>Is the presentation (text, display items) accessible (i.e., easy to understand)?</a:t>
            </a:r>
          </a:p>
          <a:p>
            <a:r>
              <a:rPr lang="en-US" dirty="0"/>
              <a:t>How significant is the impact/advance?</a:t>
            </a:r>
          </a:p>
          <a:p>
            <a:r>
              <a:rPr lang="en-US" dirty="0"/>
              <a:t>Check for errors/negligence/sloppiness</a:t>
            </a:r>
          </a:p>
        </p:txBody>
      </p:sp>
    </p:spTree>
    <p:extLst>
      <p:ext uri="{BB962C8B-B14F-4D97-AF65-F5344CB8AC3E}">
        <p14:creationId xmlns:p14="http://schemas.microsoft.com/office/powerpoint/2010/main" val="18696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defRPr sz="1800">
                <a:solidFill>
                  <a:srgbClr val="000000"/>
                </a:solidFill>
              </a:defRPr>
            </a:pPr>
            <a:r>
              <a:rPr lang="en-GB" sz="2000" u="sng" dirty="0"/>
              <a:t>Collected answers HS2021</a:t>
            </a:r>
            <a:endParaRPr lang="en-GB" sz="2000" dirty="0"/>
          </a:p>
          <a:p>
            <a:pPr>
              <a:buFontTx/>
              <a:buChar char="-"/>
              <a:defRPr sz="1800">
                <a:solidFill>
                  <a:srgbClr val="000000"/>
                </a:solidFill>
              </a:defRPr>
            </a:pPr>
            <a:r>
              <a:rPr lang="en-GB" sz="2000" dirty="0"/>
              <a:t>How to write </a:t>
            </a:r>
            <a:r>
              <a:rPr lang="en-GB" sz="2000" u="sng" dirty="0"/>
              <a:t>efficiently</a:t>
            </a:r>
            <a:r>
              <a:rPr lang="en-GB" sz="2000" dirty="0"/>
              <a:t>, getting started</a:t>
            </a:r>
          </a:p>
          <a:p>
            <a:pPr>
              <a:buFontTx/>
              <a:buChar char="-"/>
              <a:defRPr sz="1800">
                <a:solidFill>
                  <a:srgbClr val="000000"/>
                </a:solidFill>
              </a:defRPr>
            </a:pPr>
            <a:r>
              <a:rPr lang="en-GB" sz="2000" dirty="0"/>
              <a:t>Share experience of writing (use of specific terms, style)</a:t>
            </a:r>
          </a:p>
          <a:p>
            <a:pPr>
              <a:buFontTx/>
              <a:buChar char="-"/>
              <a:defRPr sz="1800">
                <a:solidFill>
                  <a:srgbClr val="000000"/>
                </a:solidFill>
              </a:defRPr>
            </a:pPr>
            <a:r>
              <a:rPr lang="en-GB" sz="2000" dirty="0"/>
              <a:t>Identify important parts of writing and get started</a:t>
            </a:r>
          </a:p>
          <a:p>
            <a:pPr>
              <a:buFontTx/>
              <a:buChar char="-"/>
              <a:defRPr sz="1800">
                <a:solidFill>
                  <a:srgbClr val="000000"/>
                </a:solidFill>
              </a:defRPr>
            </a:pPr>
            <a:r>
              <a:rPr lang="en-GB" sz="2000" dirty="0"/>
              <a:t>Keep story logical and </a:t>
            </a:r>
            <a:r>
              <a:rPr lang="en-GB" sz="2000" u="sng" dirty="0"/>
              <a:t>interesting</a:t>
            </a:r>
          </a:p>
          <a:p>
            <a:pPr>
              <a:buFontTx/>
              <a:buChar char="-"/>
              <a:defRPr sz="1800">
                <a:solidFill>
                  <a:srgbClr val="000000"/>
                </a:solidFill>
              </a:defRPr>
            </a:pPr>
            <a:r>
              <a:rPr lang="en-GB" sz="2000" dirty="0"/>
              <a:t>Communicate </a:t>
            </a:r>
            <a:r>
              <a:rPr lang="en-GB" sz="2000" u="sng" dirty="0"/>
              <a:t>clearly</a:t>
            </a:r>
            <a:r>
              <a:rPr lang="en-GB" sz="2000" dirty="0"/>
              <a:t> (also to general audience)</a:t>
            </a:r>
          </a:p>
          <a:p>
            <a:pPr>
              <a:buFontTx/>
              <a:buChar char="-"/>
              <a:defRPr sz="1800">
                <a:solidFill>
                  <a:srgbClr val="000000"/>
                </a:solidFill>
              </a:defRPr>
            </a:pPr>
            <a:r>
              <a:rPr lang="en-GB" sz="2000" dirty="0"/>
              <a:t>Specifics on article writing: improve writing </a:t>
            </a:r>
            <a:r>
              <a:rPr lang="en-GB" sz="2000" u="sng" dirty="0"/>
              <a:t>style</a:t>
            </a:r>
          </a:p>
          <a:p>
            <a:pPr>
              <a:buFontTx/>
              <a:buChar char="-"/>
              <a:defRPr sz="1800">
                <a:solidFill>
                  <a:srgbClr val="000000"/>
                </a:solidFill>
              </a:defRPr>
            </a:pPr>
            <a:r>
              <a:rPr lang="en-GB" sz="2000" u="sng" dirty="0"/>
              <a:t>Logic</a:t>
            </a:r>
            <a:r>
              <a:rPr lang="en-GB" sz="2000" dirty="0"/>
              <a:t> of writing: looking for </a:t>
            </a:r>
            <a:r>
              <a:rPr lang="en-GB" sz="2000" u="sng" dirty="0"/>
              <a:t>rules</a:t>
            </a:r>
          </a:p>
          <a:p>
            <a:pPr>
              <a:buFontTx/>
              <a:buChar char="-"/>
              <a:defRPr sz="1800">
                <a:solidFill>
                  <a:srgbClr val="000000"/>
                </a:solidFill>
              </a:defRPr>
            </a:pPr>
            <a:r>
              <a:rPr lang="en-GB" sz="2000" dirty="0"/>
              <a:t>Paper vs grant (vs review) writing: differences?</a:t>
            </a:r>
          </a:p>
          <a:p>
            <a:pPr>
              <a:buFontTx/>
              <a:buChar char="-"/>
              <a:defRPr sz="1800">
                <a:solidFill>
                  <a:srgbClr val="000000"/>
                </a:solidFill>
              </a:defRPr>
            </a:pPr>
            <a:r>
              <a:rPr lang="en-GB" sz="2000" dirty="0"/>
              <a:t>Distil and simplify sentences: improve clarity &amp; coherence</a:t>
            </a:r>
          </a:p>
          <a:p>
            <a:pPr>
              <a:buFontTx/>
              <a:buChar char="-"/>
              <a:defRPr sz="1800">
                <a:solidFill>
                  <a:srgbClr val="000000"/>
                </a:solidFill>
              </a:defRPr>
            </a:pPr>
            <a:r>
              <a:rPr lang="en-GB" sz="2000" dirty="0"/>
              <a:t>Importance of peer review</a:t>
            </a:r>
          </a:p>
          <a:p>
            <a:pPr>
              <a:buFontTx/>
              <a:buChar char="-"/>
              <a:defRPr sz="1800">
                <a:solidFill>
                  <a:srgbClr val="000000"/>
                </a:solidFill>
              </a:defRPr>
            </a:pPr>
            <a:r>
              <a:rPr lang="en-GB" sz="2000" dirty="0"/>
              <a:t>Common mistakes (do’s and don'ts)</a:t>
            </a:r>
          </a:p>
        </p:txBody>
      </p:sp>
      <p:sp>
        <p:nvSpPr>
          <p:cNvPr id="85" name="Shape 85"/>
          <p:cNvSpPr>
            <a:spLocks noGrp="1"/>
          </p:cNvSpPr>
          <p:nvPr>
            <p:ph type="title"/>
          </p:nvPr>
        </p:nvSpPr>
        <p:spPr>
          <a:prstGeom prst="rect">
            <a:avLst/>
          </a:prstGeom>
        </p:spPr>
        <p:txBody>
          <a:bodyPr/>
          <a:lstStyle/>
          <a:p>
            <a:pPr lvl="0">
              <a:defRPr sz="1800" b="0" cap="none"/>
            </a:pPr>
            <a:r>
              <a:rPr lang="en-US" sz="3600" dirty="0"/>
              <a:t>S01xE01: Why am I here, what do I expect</a:t>
            </a:r>
            <a:endParaRPr sz="3600" dirty="0"/>
          </a:p>
        </p:txBody>
      </p:sp>
    </p:spTree>
    <p:extLst>
      <p:ext uri="{BB962C8B-B14F-4D97-AF65-F5344CB8AC3E}">
        <p14:creationId xmlns:p14="http://schemas.microsoft.com/office/powerpoint/2010/main" val="24187283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de-CH" sz="3600" dirty="0"/>
              <a:t>S03: Take </a:t>
            </a:r>
            <a:r>
              <a:rPr lang="de-CH" sz="3600" dirty="0" err="1"/>
              <a:t>home</a:t>
            </a:r>
            <a:r>
              <a:rPr lang="de-CH" sz="3600" dirty="0"/>
              <a:t> </a:t>
            </a:r>
            <a:r>
              <a:rPr lang="de-CH" sz="3600" dirty="0" err="1"/>
              <a:t>message</a:t>
            </a:r>
            <a:r>
              <a:rPr lang="de-CH" sz="3600" dirty="0"/>
              <a:t> I</a:t>
            </a:r>
            <a:endParaRPr sz="3600" dirty="0"/>
          </a:p>
        </p:txBody>
      </p:sp>
      <p:sp>
        <p:nvSpPr>
          <p:cNvPr id="6" name="Content Placeholder 1">
            <a:extLst>
              <a:ext uri="{FF2B5EF4-FFF2-40B4-BE49-F238E27FC236}">
                <a16:creationId xmlns:a16="http://schemas.microsoft.com/office/drawing/2014/main" id="{D2F6D0F3-C852-DA4E-B026-D49D9EE678BD}"/>
              </a:ext>
            </a:extLst>
          </p:cNvPr>
          <p:cNvSpPr txBox="1">
            <a:spLocks/>
          </p:cNvSpPr>
          <p:nvPr/>
        </p:nvSpPr>
        <p:spPr>
          <a:xfrm>
            <a:off x="431800" y="1741193"/>
            <a:ext cx="11328400" cy="4210046"/>
          </a:xfrm>
          <a:prstGeom prst="rect">
            <a:avLst/>
          </a:prstGeom>
        </p:spPr>
        <p:txBody>
          <a:bodyPr vert="horz" lIns="140400" tIns="0" rIns="144000" bIns="0" rtlCol="0">
            <a:noAutofit/>
          </a:bodyPr>
          <a:lstStyle>
            <a:lvl1pPr marL="271463" indent="-271463" algn="l" defTabSz="685800" rtl="0" eaLnBrk="1" latinLnBrk="0" hangingPunct="1">
              <a:lnSpc>
                <a:spcPct val="100000"/>
              </a:lnSpc>
              <a:spcBef>
                <a:spcPts val="375"/>
              </a:spcBef>
              <a:buClr>
                <a:schemeClr val="tx2"/>
              </a:buClr>
              <a:buFont typeface="Wingdings" pitchFamily="2" charset="2"/>
              <a:buChar char="§"/>
              <a:defRPr sz="1800" kern="1200">
                <a:solidFill>
                  <a:schemeClr val="tx1"/>
                </a:solidFill>
                <a:latin typeface="+mn-lt"/>
                <a:ea typeface="+mn-ea"/>
                <a:cs typeface="+mn-cs"/>
              </a:defRPr>
            </a:lvl1pPr>
            <a:lvl2pPr marL="470297" indent="-198835" algn="l" defTabSz="685800" rtl="0" eaLnBrk="1" latinLnBrk="0" hangingPunct="1">
              <a:lnSpc>
                <a:spcPct val="100000"/>
              </a:lnSpc>
              <a:spcBef>
                <a:spcPts val="300"/>
              </a:spcBef>
              <a:buClr>
                <a:schemeClr val="tx2"/>
              </a:buClr>
              <a:buFont typeface="Wingdings" pitchFamily="2" charset="2"/>
              <a:buChar char="§"/>
              <a:defRPr sz="1500" kern="1200">
                <a:solidFill>
                  <a:schemeClr val="tx1"/>
                </a:solidFill>
                <a:latin typeface="+mn-lt"/>
                <a:ea typeface="+mn-ea"/>
                <a:cs typeface="+mn-cs"/>
              </a:defRPr>
            </a:lvl2pPr>
            <a:lvl3pPr marL="670322" indent="-200025" algn="l" defTabSz="685800" rtl="0" eaLnBrk="1" latinLnBrk="0" hangingPunct="1">
              <a:lnSpc>
                <a:spcPct val="100000"/>
              </a:lnSpc>
              <a:spcBef>
                <a:spcPts val="300"/>
              </a:spcBef>
              <a:buClr>
                <a:schemeClr val="tx2"/>
              </a:buClr>
              <a:buFont typeface="Wingdings" pitchFamily="2" charset="2"/>
              <a:buChar char="§"/>
              <a:defRPr sz="1350" kern="1200">
                <a:solidFill>
                  <a:schemeClr val="tx1"/>
                </a:solidFill>
                <a:latin typeface="+mn-lt"/>
                <a:ea typeface="+mn-ea"/>
                <a:cs typeface="+mn-cs"/>
              </a:defRPr>
            </a:lvl3pPr>
            <a:lvl4pPr marL="808435" indent="-133350" algn="l" defTabSz="685800" rtl="0" eaLnBrk="1" latinLnBrk="0" hangingPunct="1">
              <a:lnSpc>
                <a:spcPct val="100000"/>
              </a:lnSpc>
              <a:spcBef>
                <a:spcPts val="300"/>
              </a:spcBef>
              <a:buClr>
                <a:schemeClr val="tx2"/>
              </a:buClr>
              <a:buFont typeface="Wingdings" pitchFamily="2" charset="2"/>
              <a:buChar char="§"/>
              <a:defRPr sz="1200" kern="1200">
                <a:solidFill>
                  <a:schemeClr val="tx1"/>
                </a:solidFill>
                <a:latin typeface="+mn-lt"/>
                <a:ea typeface="+mn-ea"/>
                <a:cs typeface="+mn-cs"/>
              </a:defRPr>
            </a:lvl4pPr>
            <a:lvl5pPr marL="946547" indent="-138113" algn="l" defTabSz="685800" rtl="0" eaLnBrk="1" latinLnBrk="0" hangingPunct="1">
              <a:lnSpc>
                <a:spcPct val="100000"/>
              </a:lnSpc>
              <a:spcBef>
                <a:spcPts val="300"/>
              </a:spcBef>
              <a:buClr>
                <a:schemeClr val="tx2"/>
              </a:buClr>
              <a:buFont typeface="Wingdings" pitchFamily="2" charset="2"/>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800" b="1" dirty="0">
                <a:solidFill>
                  <a:srgbClr val="008000"/>
                </a:solidFill>
              </a:rPr>
              <a:t>Critical reader = better writer</a:t>
            </a:r>
          </a:p>
          <a:p>
            <a:pPr marL="0" indent="0">
              <a:buNone/>
            </a:pPr>
            <a:r>
              <a:rPr lang="en-US" sz="2800" b="1" dirty="0">
                <a:solidFill>
                  <a:schemeClr val="bg2"/>
                </a:solidFill>
              </a:rPr>
              <a:t>Tool: Read manuscripts like a robot (i.e., without any pre-assumptions)</a:t>
            </a:r>
          </a:p>
          <a:p>
            <a:pPr marL="0" indent="0">
              <a:buNone/>
            </a:pPr>
            <a:endParaRPr lang="en-US" sz="2800" b="1" dirty="0">
              <a:solidFill>
                <a:srgbClr val="0070C0"/>
              </a:solidFill>
            </a:endParaRPr>
          </a:p>
          <a:p>
            <a:r>
              <a:rPr lang="en-US" sz="2800" b="1" dirty="0">
                <a:solidFill>
                  <a:srgbClr val="008000"/>
                </a:solidFill>
              </a:rPr>
              <a:t>Relevance: a good research question has significant consequences if it remains unanswered</a:t>
            </a:r>
          </a:p>
          <a:p>
            <a:pPr marL="0" indent="0">
              <a:buNone/>
            </a:pPr>
            <a:r>
              <a:rPr lang="en-US" sz="2800" b="1" dirty="0">
                <a:solidFill>
                  <a:schemeClr val="bg2"/>
                </a:solidFill>
              </a:rPr>
              <a:t>Tool: Ask the question “So what?”</a:t>
            </a:r>
          </a:p>
        </p:txBody>
      </p:sp>
    </p:spTree>
    <p:extLst>
      <p:ext uri="{BB962C8B-B14F-4D97-AF65-F5344CB8AC3E}">
        <p14:creationId xmlns:p14="http://schemas.microsoft.com/office/powerpoint/2010/main" val="376504969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i="1" dirty="0"/>
              <a:t>Fleming, in 1929, discovered penicillin after a bacterial plate he was culturing became contaminated with a spore of the fungus </a:t>
            </a:r>
            <a:r>
              <a:rPr lang="en-GB" sz="2800" i="1" dirty="0" err="1"/>
              <a:t>Penicillium</a:t>
            </a:r>
            <a:r>
              <a:rPr lang="en-GB" sz="2800" i="1" dirty="0"/>
              <a:t>.</a:t>
            </a:r>
          </a:p>
          <a:p>
            <a:endParaRPr lang="en-GB" sz="2800" b="1" i="1" dirty="0"/>
          </a:p>
          <a:p>
            <a:pPr lvl="0"/>
            <a:r>
              <a:rPr lang="en-US" sz="2800" b="1" dirty="0"/>
              <a:t>Re-order the sentence in as many ways as possible to put emphasis on different aspects.</a:t>
            </a:r>
          </a:p>
          <a:p>
            <a:endParaRPr lang="en-GB"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S03xE01: Power </a:t>
            </a:r>
            <a:r>
              <a:rPr lang="de-CH" sz="3600" dirty="0" err="1"/>
              <a:t>of</a:t>
            </a:r>
            <a:r>
              <a:rPr lang="de-CH" sz="3600" dirty="0"/>
              <a:t> </a:t>
            </a:r>
            <a:r>
              <a:rPr lang="de-CH" sz="3600" dirty="0" err="1"/>
              <a:t>position</a:t>
            </a:r>
            <a:endParaRPr sz="3600" dirty="0"/>
          </a:p>
        </p:txBody>
      </p:sp>
    </p:spTree>
    <p:extLst>
      <p:ext uri="{BB962C8B-B14F-4D97-AF65-F5344CB8AC3E}">
        <p14:creationId xmlns:p14="http://schemas.microsoft.com/office/powerpoint/2010/main" val="6756666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GB" sz="2400" b="1" dirty="0"/>
              <a:t>We start with the sentence: “</a:t>
            </a:r>
            <a:r>
              <a:rPr lang="en-GB" sz="2400" i="1" dirty="0"/>
              <a:t>Fleming, in 1929, discovered penicillin after a bacterial plate he was culturing became contaminated with a spore of the fungus Penicillium”</a:t>
            </a:r>
          </a:p>
          <a:p>
            <a:pPr marL="0" lvl="0" indent="0">
              <a:buNone/>
            </a:pPr>
            <a:endParaRPr lang="en-GB" sz="2400" i="1" dirty="0"/>
          </a:p>
          <a:p>
            <a:pPr lvl="0"/>
            <a:r>
              <a:rPr lang="en-GB" sz="2400" b="1" dirty="0"/>
              <a:t>You will write a “paragraph” by sequentially adding a new sentence knowing only the preceding one.</a:t>
            </a:r>
          </a:p>
          <a:p>
            <a:pPr lvl="0"/>
            <a:endParaRPr lang="en-GB" sz="2400" b="1"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S03xE02: </a:t>
            </a:r>
            <a:r>
              <a:rPr lang="de-CH" sz="3600" dirty="0" err="1"/>
              <a:t>Cohesion</a:t>
            </a:r>
            <a:r>
              <a:rPr lang="de-CH" sz="3600" dirty="0"/>
              <a:t> </a:t>
            </a:r>
            <a:r>
              <a:rPr lang="de-CH" sz="3600" dirty="0" err="1"/>
              <a:t>vs</a:t>
            </a:r>
            <a:r>
              <a:rPr lang="de-CH" sz="3600" dirty="0"/>
              <a:t> </a:t>
            </a:r>
            <a:r>
              <a:rPr lang="de-CH" sz="3600" dirty="0" err="1"/>
              <a:t>Coherence</a:t>
            </a:r>
            <a:endParaRPr sz="3600" dirty="0"/>
          </a:p>
        </p:txBody>
      </p:sp>
    </p:spTree>
    <p:extLst>
      <p:ext uri="{BB962C8B-B14F-4D97-AF65-F5344CB8AC3E}">
        <p14:creationId xmlns:p14="http://schemas.microsoft.com/office/powerpoint/2010/main" val="203535304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B2C76-EF14-9744-A486-C18236E55163}"/>
              </a:ext>
            </a:extLst>
          </p:cNvPr>
          <p:cNvSpPr>
            <a:spLocks noGrp="1"/>
          </p:cNvSpPr>
          <p:nvPr>
            <p:ph type="title"/>
          </p:nvPr>
        </p:nvSpPr>
        <p:spPr/>
        <p:txBody>
          <a:bodyPr/>
          <a:lstStyle/>
          <a:p>
            <a:r>
              <a:rPr lang="en-CH" dirty="0"/>
              <a:t>Cohesiveness</a:t>
            </a:r>
          </a:p>
        </p:txBody>
      </p:sp>
      <p:sp>
        <p:nvSpPr>
          <p:cNvPr id="3" name="Content Placeholder 2">
            <a:extLst>
              <a:ext uri="{FF2B5EF4-FFF2-40B4-BE49-F238E27FC236}">
                <a16:creationId xmlns:a16="http://schemas.microsoft.com/office/drawing/2014/main" id="{D79B1AFC-2C23-594E-BA31-F2C42DA844A6}"/>
              </a:ext>
            </a:extLst>
          </p:cNvPr>
          <p:cNvSpPr>
            <a:spLocks noGrp="1"/>
          </p:cNvSpPr>
          <p:nvPr>
            <p:ph idx="1"/>
          </p:nvPr>
        </p:nvSpPr>
        <p:spPr/>
        <p:txBody>
          <a:bodyPr/>
          <a:lstStyle/>
          <a:p>
            <a:pPr lvl="0"/>
            <a:r>
              <a:rPr lang="en-GB" b="1" dirty="0"/>
              <a:t>Result HS2020 </a:t>
            </a:r>
          </a:p>
          <a:p>
            <a:pPr lvl="0"/>
            <a:r>
              <a:rPr lang="en-GB" i="1" dirty="0"/>
              <a:t>Fleming, in 1929, discovered penicillin after a bacterial plate he was culturing became contaminated with a spore of the fungus Penicillium. </a:t>
            </a:r>
            <a:endParaRPr lang="en-CH" dirty="0"/>
          </a:p>
          <a:p>
            <a:pPr lvl="0"/>
            <a:r>
              <a:rPr lang="en-GB" i="1" dirty="0"/>
              <a:t>This way, he opened new avenues in how drugs can be discovered.</a:t>
            </a:r>
            <a:endParaRPr lang="en-CH" dirty="0"/>
          </a:p>
          <a:p>
            <a:pPr lvl="0"/>
            <a:r>
              <a:rPr lang="en-GB" i="1" dirty="0"/>
              <a:t>He furthered his research by focusing on isolating bacteria from the soil.</a:t>
            </a:r>
            <a:endParaRPr lang="en-CH" dirty="0"/>
          </a:p>
          <a:p>
            <a:pPr lvl="0"/>
            <a:r>
              <a:rPr lang="en-GB" i="1" dirty="0"/>
              <a:t>He then plated the bacteria on agar plates.</a:t>
            </a:r>
            <a:endParaRPr lang="en-CH" dirty="0"/>
          </a:p>
          <a:p>
            <a:pPr lvl="0"/>
            <a:r>
              <a:rPr lang="en-GB" i="1" dirty="0"/>
              <a:t>He found the bacteria weren’t growing.</a:t>
            </a:r>
            <a:endParaRPr lang="en-CH" dirty="0"/>
          </a:p>
          <a:p>
            <a:pPr lvl="0"/>
            <a:r>
              <a:rPr lang="en-GB" i="1" dirty="0"/>
              <a:t>Therefore, he searched for the cause.</a:t>
            </a:r>
            <a:endParaRPr lang="en-CH" dirty="0"/>
          </a:p>
          <a:p>
            <a:pPr lvl="0"/>
            <a:r>
              <a:rPr lang="en-GB" i="1" dirty="0"/>
              <a:t>Using high-throughput sequencing, he discovered 1000 new identities.</a:t>
            </a:r>
            <a:endParaRPr lang="en-CH" dirty="0"/>
          </a:p>
          <a:p>
            <a:pPr lvl="0"/>
            <a:r>
              <a:rPr lang="en-GB" i="1" dirty="0"/>
              <a:t>Antibiotics produced by this specific strain of this fungus,</a:t>
            </a:r>
            <a:r>
              <a:rPr lang="en-CH" dirty="0"/>
              <a:t> </a:t>
            </a:r>
            <a:r>
              <a:rPr lang="en-GB" i="1" dirty="0"/>
              <a:t>can be used to treat infections.</a:t>
            </a:r>
          </a:p>
          <a:p>
            <a:r>
              <a:rPr lang="en-GB" i="1" dirty="0"/>
              <a:t>However, further studies should be conducted.</a:t>
            </a:r>
          </a:p>
          <a:p>
            <a:pPr marL="0" indent="0">
              <a:buNone/>
            </a:pPr>
            <a:r>
              <a:rPr lang="en-GB" i="1" dirty="0">
                <a:solidFill>
                  <a:srgbClr val="00B050"/>
                </a:solidFill>
                <a:sym typeface="Wingdings" pitchFamily="2" charset="2"/>
              </a:rPr>
              <a:t> Sentences appear cohesive and the paragraph coherent, b/c the subject does not (significantly) change and sentences are conceptually linked (through hints provided by keywords).</a:t>
            </a:r>
            <a:endParaRPr lang="en-GB" i="1" dirty="0">
              <a:solidFill>
                <a:srgbClr val="00B050"/>
              </a:solidFill>
            </a:endParaRPr>
          </a:p>
        </p:txBody>
      </p:sp>
      <p:sp>
        <p:nvSpPr>
          <p:cNvPr id="4" name="Date Placeholder 3">
            <a:extLst>
              <a:ext uri="{FF2B5EF4-FFF2-40B4-BE49-F238E27FC236}">
                <a16:creationId xmlns:a16="http://schemas.microsoft.com/office/drawing/2014/main" id="{DD93108E-6463-2046-B307-1F4C15BC094B}"/>
              </a:ext>
            </a:extLst>
          </p:cNvPr>
          <p:cNvSpPr>
            <a:spLocks noGrp="1"/>
          </p:cNvSpPr>
          <p:nvPr>
            <p:ph type="dt" sz="half" idx="10"/>
          </p:nvPr>
        </p:nvSpPr>
        <p:spPr/>
        <p:txBody>
          <a:bodyPr/>
          <a:lstStyle/>
          <a:p>
            <a:fld id="{A5AC2A3F-4E9A-1344-BC3B-BA92ADB93F4E}" type="datetime1">
              <a:rPr lang="en-US" smtClean="0"/>
              <a:t>9/21/21</a:t>
            </a:fld>
            <a:endParaRPr lang="en-US"/>
          </a:p>
        </p:txBody>
      </p:sp>
      <p:sp>
        <p:nvSpPr>
          <p:cNvPr id="5" name="Footer Placeholder 4">
            <a:extLst>
              <a:ext uri="{FF2B5EF4-FFF2-40B4-BE49-F238E27FC236}">
                <a16:creationId xmlns:a16="http://schemas.microsoft.com/office/drawing/2014/main" id="{0221BEDD-1776-AE43-96BC-6CE2F2BF2A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E083F5-136F-3348-9305-468533A755C4}"/>
              </a:ext>
            </a:extLst>
          </p:cNvPr>
          <p:cNvSpPr>
            <a:spLocks noGrp="1"/>
          </p:cNvSpPr>
          <p:nvPr>
            <p:ph type="sldNum" sz="quarter" idx="12"/>
          </p:nvPr>
        </p:nvSpPr>
        <p:spPr/>
        <p:txBody>
          <a:bodyPr/>
          <a:lstStyle/>
          <a:p>
            <a:fld id="{DDB1FC0D-B316-8C49-80A6-7E4B4F4D99D3}" type="slidenum">
              <a:rPr lang="en-US" smtClean="0"/>
              <a:t>33</a:t>
            </a:fld>
            <a:endParaRPr lang="en-US"/>
          </a:p>
        </p:txBody>
      </p:sp>
    </p:spTree>
    <p:extLst>
      <p:ext uri="{BB962C8B-B14F-4D97-AF65-F5344CB8AC3E}">
        <p14:creationId xmlns:p14="http://schemas.microsoft.com/office/powerpoint/2010/main" val="2377810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400" b="1" dirty="0"/>
              <a:t>Result HS2020</a:t>
            </a:r>
            <a:r>
              <a:rPr lang="en-GB" sz="2400" dirty="0"/>
              <a:t>: Fleming, in 1929, discovered penicillin after a bacterial plate he was culturing became contaminated with a spore of the fungus Penicillium. </a:t>
            </a:r>
            <a:endParaRPr lang="en-US" sz="2400" dirty="0"/>
          </a:p>
          <a:p>
            <a:pPr marL="0" indent="0">
              <a:buNone/>
            </a:pPr>
            <a:endParaRPr lang="en-US" sz="2400" dirty="0"/>
          </a:p>
          <a:p>
            <a:pPr marL="0" indent="0">
              <a:buNone/>
            </a:pPr>
            <a:r>
              <a:rPr lang="en-GB" sz="2000" dirty="0"/>
              <a:t>This is how antibiotics were </a:t>
            </a:r>
            <a:r>
              <a:rPr lang="en-GB" sz="2000" b="1" dirty="0"/>
              <a:t>discovered</a:t>
            </a:r>
            <a:r>
              <a:rPr lang="en-GB" sz="2000" dirty="0"/>
              <a:t> for the first time. The </a:t>
            </a:r>
            <a:r>
              <a:rPr lang="en-GB" sz="2000" b="1" dirty="0"/>
              <a:t>discovery</a:t>
            </a:r>
            <a:r>
              <a:rPr lang="en-GB" sz="2000" dirty="0"/>
              <a:t> contributed to the improvement of human health. However, as a new </a:t>
            </a:r>
            <a:r>
              <a:rPr lang="en-GB" sz="2000" b="1" dirty="0"/>
              <a:t>discovery</a:t>
            </a:r>
            <a:r>
              <a:rPr lang="en-GB" sz="2000" dirty="0"/>
              <a:t>, safety for humans had to be tested first. To achieve this, millions of mice had to be sacrificed.</a:t>
            </a:r>
          </a:p>
          <a:p>
            <a:pPr marL="0" indent="0">
              <a:buNone/>
            </a:pPr>
            <a:r>
              <a:rPr lang="en-GB" sz="2000" dirty="0">
                <a:solidFill>
                  <a:srgbClr val="008000"/>
                </a:solidFill>
                <a:sym typeface="Wingdings"/>
              </a:rPr>
              <a:t> until here, the passage is coherent as it focuses on the topic </a:t>
            </a:r>
            <a:r>
              <a:rPr lang="en-US" sz="2000" dirty="0">
                <a:solidFill>
                  <a:srgbClr val="008000"/>
                </a:solidFill>
                <a:sym typeface="Wingdings"/>
              </a:rPr>
              <a:t>“discovery”</a:t>
            </a:r>
            <a:endParaRPr lang="en-US" sz="2000" dirty="0">
              <a:solidFill>
                <a:srgbClr val="008000"/>
              </a:solidFill>
            </a:endParaRPr>
          </a:p>
          <a:p>
            <a:pPr marL="0" indent="0">
              <a:buNone/>
            </a:pPr>
            <a:endParaRPr lang="en-GB" sz="2000" dirty="0"/>
          </a:p>
          <a:p>
            <a:pPr marL="0" indent="0">
              <a:buNone/>
            </a:pPr>
            <a:r>
              <a:rPr lang="en-GB" sz="2000" dirty="0"/>
              <a:t>Specific organs were collected and prepared for </a:t>
            </a:r>
            <a:r>
              <a:rPr lang="en-GB" sz="2000" dirty="0" err="1"/>
              <a:t>cryo</a:t>
            </a:r>
            <a:r>
              <a:rPr lang="en-GB" sz="2000" dirty="0"/>
              <a:t>-EM. Organs were fixed in </a:t>
            </a:r>
            <a:r>
              <a:rPr lang="en-GB" sz="2000" dirty="0" err="1"/>
              <a:t>EtOH</a:t>
            </a:r>
            <a:r>
              <a:rPr lang="en-GB" sz="2000" dirty="0"/>
              <a:t> and 5um sections prepared. Microscopy revealed that certain cells showed overexpression of gene XY.</a:t>
            </a:r>
            <a:endParaRPr lang="en-US" sz="2000" dirty="0"/>
          </a:p>
          <a:p>
            <a:pPr marL="0" lvl="0" indent="0">
              <a:buNone/>
            </a:pPr>
            <a:r>
              <a:rPr lang="en-US" sz="2000" b="1" dirty="0">
                <a:solidFill>
                  <a:srgbClr val="FF0000"/>
                </a:solidFill>
                <a:sym typeface="Wingdings"/>
              </a:rPr>
              <a:t> the following sentence introduce new topics, unrelated to the previous one.</a:t>
            </a:r>
            <a:endParaRPr lang="en-GB" sz="2000" b="1" dirty="0">
              <a:solidFill>
                <a:srgbClr val="FF0000"/>
              </a:solidFill>
            </a:endParaRPr>
          </a:p>
        </p:txBody>
      </p:sp>
      <p:sp>
        <p:nvSpPr>
          <p:cNvPr id="85" name="Shape 85"/>
          <p:cNvSpPr>
            <a:spLocks noGrp="1"/>
          </p:cNvSpPr>
          <p:nvPr>
            <p:ph type="title"/>
          </p:nvPr>
        </p:nvSpPr>
        <p:spPr>
          <a:prstGeom prst="rect">
            <a:avLst/>
          </a:prstGeom>
        </p:spPr>
        <p:txBody>
          <a:bodyPr/>
          <a:lstStyle/>
          <a:p>
            <a:pPr lvl="0">
              <a:defRPr sz="1800" b="0" cap="none"/>
            </a:pPr>
            <a:r>
              <a:rPr lang="de-CH" sz="3600" dirty="0"/>
              <a:t>S03xE02: </a:t>
            </a:r>
            <a:r>
              <a:rPr lang="de-CH" sz="3600" dirty="0" err="1"/>
              <a:t>Cohesion</a:t>
            </a:r>
            <a:r>
              <a:rPr lang="de-CH" sz="3600" dirty="0"/>
              <a:t> </a:t>
            </a:r>
            <a:r>
              <a:rPr lang="de-CH" sz="3600" dirty="0" err="1"/>
              <a:t>vs</a:t>
            </a:r>
            <a:r>
              <a:rPr lang="de-CH" sz="3600" dirty="0"/>
              <a:t> </a:t>
            </a:r>
            <a:r>
              <a:rPr lang="de-CH" sz="3600" dirty="0" err="1"/>
              <a:t>Coherence</a:t>
            </a:r>
            <a:endParaRPr sz="3600" dirty="0"/>
          </a:p>
        </p:txBody>
      </p:sp>
    </p:spTree>
    <p:extLst>
      <p:ext uri="{BB962C8B-B14F-4D97-AF65-F5344CB8AC3E}">
        <p14:creationId xmlns:p14="http://schemas.microsoft.com/office/powerpoint/2010/main" val="40988387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Compare the following passages A) and B). Which one appears to be more coherent? Why?</a:t>
            </a:r>
          </a:p>
          <a:p>
            <a:endParaRPr lang="en-US" dirty="0"/>
          </a:p>
          <a:p>
            <a:pPr marL="0" indent="0">
              <a:buNone/>
            </a:pPr>
            <a:r>
              <a:rPr lang="en-US" dirty="0"/>
              <a:t>A) Consistent ideas toward the beginnings of sentences, especially in their subjects, help readers understand what a passage is generally about. A sense of coherence arises when a sequence of topics comprises a narrow set of related ideas. But the context of each sentence is lost by seemingly random shifts of topics. Unfocused paragraphs result when that happens. </a:t>
            </a:r>
          </a:p>
          <a:p>
            <a:pPr marL="0" indent="0">
              <a:buNone/>
            </a:pPr>
            <a:endParaRPr lang="en-US" dirty="0"/>
          </a:p>
          <a:p>
            <a:pPr marL="0" indent="0">
              <a:buNone/>
            </a:pPr>
            <a:r>
              <a:rPr lang="en-US" dirty="0"/>
              <a:t>B) Readers understand what a passage is generally about when they see consistent ideas toward the beginning of sentences, especially in their subjects. They feel a passage is coherent when they read a sequence of topics that focuses on a narrow set of related ideas. But when topics seem to shift randomly, readers lose the context of each sentence. When that happens, they feel they are reading paragraphs that are unfocused end even disorganized. </a:t>
            </a:r>
          </a:p>
        </p:txBody>
      </p:sp>
      <p:sp>
        <p:nvSpPr>
          <p:cNvPr id="85" name="Shape 85"/>
          <p:cNvSpPr>
            <a:spLocks noGrp="1"/>
          </p:cNvSpPr>
          <p:nvPr>
            <p:ph type="title"/>
          </p:nvPr>
        </p:nvSpPr>
        <p:spPr>
          <a:prstGeom prst="rect">
            <a:avLst/>
          </a:prstGeom>
        </p:spPr>
        <p:txBody>
          <a:bodyPr/>
          <a:lstStyle/>
          <a:p>
            <a:pPr lvl="0">
              <a:defRPr sz="1800" b="0" cap="none"/>
            </a:pPr>
            <a:r>
              <a:rPr lang="de-CH" sz="3600" dirty="0"/>
              <a:t>S03xE02: </a:t>
            </a:r>
            <a:r>
              <a:rPr lang="de-CH" sz="3600" dirty="0" err="1"/>
              <a:t>Cohesion</a:t>
            </a:r>
            <a:r>
              <a:rPr lang="de-CH" sz="3600" dirty="0"/>
              <a:t> </a:t>
            </a:r>
            <a:r>
              <a:rPr lang="de-CH" sz="3600" dirty="0" err="1"/>
              <a:t>vs</a:t>
            </a:r>
            <a:r>
              <a:rPr lang="de-CH" sz="3600" dirty="0"/>
              <a:t> </a:t>
            </a:r>
            <a:r>
              <a:rPr lang="de-CH" sz="3600" dirty="0" err="1"/>
              <a:t>Coherence</a:t>
            </a:r>
            <a:endParaRPr sz="3600" dirty="0"/>
          </a:p>
        </p:txBody>
      </p:sp>
    </p:spTree>
    <p:extLst>
      <p:ext uri="{BB962C8B-B14F-4D97-AF65-F5344CB8AC3E}">
        <p14:creationId xmlns:p14="http://schemas.microsoft.com/office/powerpoint/2010/main" val="95750640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en-US" sz="3600" dirty="0"/>
              <a:t>S03: Take home messages II</a:t>
            </a:r>
            <a:endParaRPr sz="3600" dirty="0"/>
          </a:p>
        </p:txBody>
      </p:sp>
      <p:sp>
        <p:nvSpPr>
          <p:cNvPr id="7" name="Content Placeholder 6"/>
          <p:cNvSpPr txBox="1">
            <a:spLocks noGrp="1"/>
          </p:cNvSpPr>
          <p:nvPr>
            <p:ph idx="1"/>
          </p:nvPr>
        </p:nvSpPr>
        <p:spPr>
          <a:xfrm>
            <a:off x="431800" y="1626396"/>
            <a:ext cx="11255073" cy="3965188"/>
          </a:xfrm>
          <a:prstGeom prst="rect">
            <a:avLst/>
          </a:prstGeom>
          <a:noFill/>
        </p:spPr>
        <p:txBody>
          <a:bodyPr wrap="square" rtlCol="0">
            <a:spAutoFit/>
          </a:bodyPr>
          <a:lstStyle/>
          <a:p>
            <a:pPr marL="342900" indent="-342900" algn="just">
              <a:spcAft>
                <a:spcPts val="600"/>
              </a:spcAft>
              <a:buFont typeface="Symbol" pitchFamily="2" charset="2"/>
              <a:buChar char=""/>
            </a:pPr>
            <a:endParaRPr lang="en-GB" sz="2400" b="1" dirty="0">
              <a:solidFill>
                <a:srgbClr val="008000"/>
              </a:solidFill>
              <a:ea typeface="MS Mincho" panose="02020609040205080304" pitchFamily="49" charset="-128"/>
              <a:cs typeface="Times New Roman" panose="02020603050405020304" pitchFamily="18" charset="0"/>
            </a:endParaRPr>
          </a:p>
          <a:p>
            <a:pPr marL="342900" indent="-342900" algn="just">
              <a:spcAft>
                <a:spcPts val="600"/>
              </a:spcAft>
              <a:buFont typeface="Symbol" pitchFamily="2" charset="2"/>
              <a:buChar char=""/>
            </a:pPr>
            <a:r>
              <a:rPr lang="en-GB" sz="2400" b="1" dirty="0">
                <a:solidFill>
                  <a:srgbClr val="008000"/>
                </a:solidFill>
                <a:ea typeface="MS Mincho" panose="02020609040205080304" pitchFamily="49" charset="-128"/>
                <a:cs typeface="Times New Roman" panose="02020603050405020304" pitchFamily="18" charset="0"/>
              </a:rPr>
              <a:t>Use power of position to keep writing structured and logical to help reader follow easily.</a:t>
            </a:r>
            <a:endParaRPr lang="en-US" sz="2400" dirty="0">
              <a:ea typeface="MS Mincho" panose="02020609040205080304" pitchFamily="49" charset="-128"/>
              <a:cs typeface="Times New Roman" panose="02020603050405020304" pitchFamily="18" charset="0"/>
            </a:endParaRPr>
          </a:p>
          <a:p>
            <a:pPr marL="342900" lvl="0" indent="-342900" algn="just">
              <a:spcAft>
                <a:spcPts val="600"/>
              </a:spcAft>
              <a:buFont typeface="Symbol" pitchFamily="2" charset="2"/>
              <a:buChar char=""/>
            </a:pPr>
            <a:r>
              <a:rPr lang="en-GB" sz="2400" b="1" dirty="0">
                <a:solidFill>
                  <a:srgbClr val="008000"/>
                </a:solidFill>
                <a:ea typeface="MS Mincho" panose="02020609040205080304" pitchFamily="49" charset="-128"/>
                <a:cs typeface="Times New Roman" panose="02020603050405020304" pitchFamily="18" charset="0"/>
              </a:rPr>
              <a:t>Sentences are cohesive if they share a topic/idea. A passage/paragraph may, however, not be coherent if it contains too many topics/ideas.</a:t>
            </a:r>
          </a:p>
          <a:p>
            <a:pPr marL="342900" lvl="0" indent="-342900" algn="just">
              <a:spcAft>
                <a:spcPts val="600"/>
              </a:spcAft>
              <a:buFont typeface="Symbol" pitchFamily="2" charset="2"/>
              <a:buChar char=""/>
            </a:pPr>
            <a:r>
              <a:rPr lang="en-GB" sz="2400" b="1" dirty="0">
                <a:solidFill>
                  <a:srgbClr val="008000"/>
                </a:solidFill>
                <a:ea typeface="MS Mincho" panose="02020609040205080304" pitchFamily="49" charset="-128"/>
                <a:cs typeface="Times New Roman" panose="02020603050405020304" pitchFamily="18" charset="0"/>
              </a:rPr>
              <a:t>Each paragraph aims at communicating a specific topic/idea. Coherence is achieved when this topic/idea is followed throughout.</a:t>
            </a:r>
          </a:p>
          <a:p>
            <a:pPr marL="342900" lvl="0" indent="-342900" algn="just">
              <a:spcAft>
                <a:spcPts val="600"/>
              </a:spcAft>
              <a:buFont typeface="Symbol" pitchFamily="2" charset="2"/>
              <a:buChar char=""/>
            </a:pPr>
            <a:r>
              <a:rPr lang="en-US" sz="2400" b="1" dirty="0">
                <a:solidFill>
                  <a:srgbClr val="008000"/>
                </a:solidFill>
                <a:ea typeface="MS Mincho" panose="02020609040205080304" pitchFamily="49" charset="-128"/>
                <a:cs typeface="Times New Roman" panose="02020603050405020304" pitchFamily="18" charset="0"/>
              </a:rPr>
              <a:t>For clarity, sentences need to be cohesive and paragraphs coherent.</a:t>
            </a:r>
            <a:endParaRPr lang="en-US" sz="2400" dirty="0">
              <a:ea typeface="MS Mincho" panose="02020609040205080304" pitchFamily="49" charset="-128"/>
              <a:cs typeface="Times New Roman" panose="02020603050405020304" pitchFamily="18" charset="0"/>
            </a:endParaRPr>
          </a:p>
          <a:p>
            <a:endParaRPr lang="en-GB" sz="2400" b="1" dirty="0">
              <a:solidFill>
                <a:srgbClr val="008000"/>
              </a:solidFill>
            </a:endParaRPr>
          </a:p>
        </p:txBody>
      </p:sp>
    </p:spTree>
    <p:extLst>
      <p:ext uri="{BB962C8B-B14F-4D97-AF65-F5344CB8AC3E}">
        <p14:creationId xmlns:p14="http://schemas.microsoft.com/office/powerpoint/2010/main" val="2819980643"/>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53BE0A-3352-7C4A-8B95-385BBD715361}"/>
              </a:ext>
            </a:extLst>
          </p:cNvPr>
          <p:cNvSpPr>
            <a:spLocks noGrp="1"/>
          </p:cNvSpPr>
          <p:nvPr>
            <p:ph type="title"/>
          </p:nvPr>
        </p:nvSpPr>
        <p:spPr/>
        <p:txBody>
          <a:bodyPr/>
          <a:lstStyle/>
          <a:p>
            <a:r>
              <a:rPr lang="en-US" sz="2800" b="0" dirty="0"/>
              <a:t>S04: Become an analytical reader</a:t>
            </a:r>
          </a:p>
        </p:txBody>
      </p:sp>
      <p:sp>
        <p:nvSpPr>
          <p:cNvPr id="5" name="Content Placeholder 4">
            <a:extLst>
              <a:ext uri="{FF2B5EF4-FFF2-40B4-BE49-F238E27FC236}">
                <a16:creationId xmlns:a16="http://schemas.microsoft.com/office/drawing/2014/main" id="{1C4A87E9-054B-9D4A-BC13-3A00B36FA754}"/>
              </a:ext>
            </a:extLst>
          </p:cNvPr>
          <p:cNvSpPr>
            <a:spLocks noGrp="1"/>
          </p:cNvSpPr>
          <p:nvPr>
            <p:ph idx="1"/>
          </p:nvPr>
        </p:nvSpPr>
        <p:spPr/>
        <p:txBody>
          <a:bodyPr>
            <a:normAutofit/>
          </a:bodyPr>
          <a:lstStyle/>
          <a:p>
            <a:pPr>
              <a:buFont typeface="Wingdings" pitchFamily="2" charset="2"/>
              <a:buChar char="à"/>
            </a:pPr>
            <a:r>
              <a:rPr lang="en-US" dirty="0"/>
              <a:t>Rather than reading a piece of writing to understand the content it aims to convey, read analytically:</a:t>
            </a:r>
          </a:p>
          <a:p>
            <a:pPr>
              <a:buFont typeface="Wingdings" pitchFamily="2" charset="2"/>
              <a:buChar char="à"/>
            </a:pPr>
            <a:endParaRPr lang="en-US" dirty="0"/>
          </a:p>
          <a:p>
            <a:pPr>
              <a:buFont typeface="Wingdings" pitchFamily="2" charset="2"/>
              <a:buChar char="à"/>
            </a:pPr>
            <a:r>
              <a:rPr lang="en-US" dirty="0"/>
              <a:t>What is the topic of this paragraph?</a:t>
            </a:r>
          </a:p>
          <a:p>
            <a:pPr>
              <a:buFont typeface="Wingdings" pitchFamily="2" charset="2"/>
              <a:buChar char="à"/>
            </a:pPr>
            <a:r>
              <a:rPr lang="en-US" dirty="0"/>
              <a:t>What is the paragraph trying to convey?</a:t>
            </a:r>
          </a:p>
          <a:p>
            <a:pPr>
              <a:buFont typeface="Wingdings" pitchFamily="2" charset="2"/>
              <a:buChar char="à"/>
            </a:pPr>
            <a:endParaRPr lang="en-US" dirty="0"/>
          </a:p>
          <a:p>
            <a:pPr>
              <a:buFont typeface="Wingdings" pitchFamily="2" charset="2"/>
              <a:buChar char="à"/>
            </a:pPr>
            <a:r>
              <a:rPr lang="en-US" dirty="0"/>
              <a:t>Are the sentences cohesive and the paragraph coherent?</a:t>
            </a:r>
          </a:p>
          <a:p>
            <a:pPr>
              <a:buFont typeface="Wingdings" pitchFamily="2" charset="2"/>
              <a:buChar char="à"/>
            </a:pPr>
            <a:r>
              <a:rPr lang="en-US" dirty="0"/>
              <a:t>Is the “power of position” used efficiently?</a:t>
            </a:r>
          </a:p>
          <a:p>
            <a:pPr>
              <a:buFont typeface="Wingdings" pitchFamily="2" charset="2"/>
              <a:buChar char="à"/>
            </a:pPr>
            <a:endParaRPr lang="en-US" dirty="0"/>
          </a:p>
          <a:p>
            <a:pPr>
              <a:buFont typeface="Wingdings" pitchFamily="2" charset="2"/>
              <a:buChar char="à"/>
            </a:pPr>
            <a:r>
              <a:rPr lang="en-US" dirty="0"/>
              <a:t>Is the writing clear? Can sentences be divided to improve clarity?</a:t>
            </a:r>
          </a:p>
          <a:p>
            <a:pPr>
              <a:buFont typeface="Wingdings" pitchFamily="2" charset="2"/>
              <a:buChar char="à"/>
            </a:pPr>
            <a:r>
              <a:rPr lang="en-US" dirty="0"/>
              <a:t>Are there grammatical errors?</a:t>
            </a:r>
          </a:p>
          <a:p>
            <a:pPr>
              <a:buFont typeface="Wingdings" pitchFamily="2" charset="2"/>
              <a:buChar char="à"/>
            </a:pPr>
            <a:endParaRPr lang="en-US" dirty="0"/>
          </a:p>
          <a:p>
            <a:pPr>
              <a:buFont typeface="Wingdings" pitchFamily="2" charset="2"/>
              <a:buChar char="à"/>
            </a:pPr>
            <a:r>
              <a:rPr lang="en-US" dirty="0"/>
              <a:t>Figures and Tables: does the information provided convey a message? Is all required information presented?</a:t>
            </a:r>
          </a:p>
        </p:txBody>
      </p:sp>
    </p:spTree>
    <p:extLst>
      <p:ext uri="{BB962C8B-B14F-4D97-AF65-F5344CB8AC3E}">
        <p14:creationId xmlns:p14="http://schemas.microsoft.com/office/powerpoint/2010/main" val="584490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Download the manuscript:</a:t>
            </a:r>
          </a:p>
          <a:p>
            <a:pPr lvl="0"/>
            <a:r>
              <a:rPr lang="en-US" sz="2500" dirty="0">
                <a:hlinkClick r:id="rId2"/>
              </a:rPr>
              <a:t>https://sunagawalab.ethz.ch/MIM_SW/HS-2021/cfDNA_paper.pdf</a:t>
            </a:r>
            <a:endParaRPr lang="en-US" sz="2500" dirty="0"/>
          </a:p>
          <a:p>
            <a:pPr marL="0" lvl="0" indent="0">
              <a:buNone/>
            </a:pPr>
            <a:endParaRPr lang="en-US" sz="2800" dirty="0"/>
          </a:p>
          <a:p>
            <a:pPr lvl="0"/>
            <a:r>
              <a:rPr lang="en-US" sz="2800" dirty="0"/>
              <a:t>Read through </a:t>
            </a:r>
            <a:r>
              <a:rPr lang="en-US" sz="2800" b="1" dirty="0"/>
              <a:t>analytically </a:t>
            </a:r>
            <a:r>
              <a:rPr lang="en-US" sz="2800" dirty="0"/>
              <a:t>and make notes of what you find</a:t>
            </a:r>
          </a:p>
          <a:p>
            <a:pPr lvl="0"/>
            <a:r>
              <a:rPr lang="en-US" sz="2800" dirty="0"/>
              <a:t>Take a look at the figures and captions and make suggestions, how they could be improved</a:t>
            </a:r>
          </a:p>
          <a:p>
            <a:pPr marL="0" lvl="0" indent="0">
              <a:buNone/>
            </a:pPr>
            <a:endParaRPr lang="en-US" sz="2800"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S04xE01: </a:t>
            </a:r>
            <a:r>
              <a:rPr lang="en-US" sz="3600" dirty="0"/>
              <a:t>Analytical reading of an article</a:t>
            </a:r>
            <a:endParaRPr sz="3600" dirty="0"/>
          </a:p>
        </p:txBody>
      </p:sp>
    </p:spTree>
    <p:extLst>
      <p:ext uri="{BB962C8B-B14F-4D97-AF65-F5344CB8AC3E}">
        <p14:creationId xmlns:p14="http://schemas.microsoft.com/office/powerpoint/2010/main" val="419512558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Use clear and informative titles</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Tables</a:t>
            </a:r>
            <a:endParaRPr sz="3600" dirty="0"/>
          </a:p>
        </p:txBody>
      </p:sp>
      <p:pic>
        <p:nvPicPr>
          <p:cNvPr id="3" name="Picture 2"/>
          <p:cNvPicPr>
            <a:picLocks noChangeAspect="1"/>
          </p:cNvPicPr>
          <p:nvPr/>
        </p:nvPicPr>
        <p:blipFill>
          <a:blip r:embed="rId2"/>
          <a:stretch>
            <a:fillRect/>
          </a:stretch>
        </p:blipFill>
        <p:spPr>
          <a:xfrm>
            <a:off x="649654" y="2574192"/>
            <a:ext cx="4967654" cy="1896741"/>
          </a:xfrm>
          <a:prstGeom prst="rect">
            <a:avLst/>
          </a:prstGeom>
        </p:spPr>
      </p:pic>
      <p:pic>
        <p:nvPicPr>
          <p:cNvPr id="4" name="Picture 3"/>
          <p:cNvPicPr>
            <a:picLocks noChangeAspect="1"/>
          </p:cNvPicPr>
          <p:nvPr/>
        </p:nvPicPr>
        <p:blipFill>
          <a:blip r:embed="rId3"/>
          <a:stretch>
            <a:fillRect/>
          </a:stretch>
        </p:blipFill>
        <p:spPr>
          <a:xfrm>
            <a:off x="5835162" y="2453535"/>
            <a:ext cx="4766435" cy="2539210"/>
          </a:xfrm>
          <a:prstGeom prst="rect">
            <a:avLst/>
          </a:prstGeom>
        </p:spPr>
      </p:pic>
    </p:spTree>
    <p:extLst>
      <p:ext uri="{BB962C8B-B14F-4D97-AF65-F5344CB8AC3E}">
        <p14:creationId xmlns:p14="http://schemas.microsoft.com/office/powerpoint/2010/main" val="947559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buNone/>
              <a:defRPr sz="1800">
                <a:solidFill>
                  <a:srgbClr val="000000"/>
                </a:solidFill>
              </a:defRPr>
            </a:pPr>
            <a:r>
              <a:rPr lang="en-GB" sz="2000" u="sng" dirty="0"/>
              <a:t>Collected answers HS2019</a:t>
            </a:r>
            <a:endParaRPr lang="en-GB" sz="2000" dirty="0"/>
          </a:p>
          <a:p>
            <a:pPr marL="0" indent="0">
              <a:buNone/>
              <a:defRPr sz="1800">
                <a:solidFill>
                  <a:srgbClr val="000000"/>
                </a:solidFill>
              </a:defRPr>
            </a:pPr>
            <a:r>
              <a:rPr lang="en-GB" sz="2000" dirty="0"/>
              <a:t>Learn about differences between </a:t>
            </a:r>
            <a:r>
              <a:rPr lang="en-GB" sz="2000" b="1" dirty="0"/>
              <a:t>scientific</a:t>
            </a:r>
            <a:r>
              <a:rPr lang="en-GB" sz="2000" dirty="0"/>
              <a:t> and other types (e.g., novel) of writing</a:t>
            </a:r>
            <a:endParaRPr lang="en-GB" sz="2000" dirty="0">
              <a:sym typeface="Wingdings"/>
            </a:endParaRPr>
          </a:p>
          <a:p>
            <a:pPr marL="0" indent="0">
              <a:buNone/>
              <a:defRPr sz="1800">
                <a:solidFill>
                  <a:srgbClr val="000000"/>
                </a:solidFill>
              </a:defRPr>
            </a:pPr>
            <a:r>
              <a:rPr lang="en-GB" sz="2000" dirty="0"/>
              <a:t>Structured writing (e.g., individual sections, references)</a:t>
            </a:r>
          </a:p>
          <a:p>
            <a:pPr marL="0" indent="0">
              <a:buNone/>
              <a:defRPr sz="1800">
                <a:solidFill>
                  <a:srgbClr val="000000"/>
                </a:solidFill>
              </a:defRPr>
            </a:pPr>
            <a:r>
              <a:rPr lang="en-GB" sz="2000" dirty="0"/>
              <a:t>Improve on writing style, learn about rules of scientific writing</a:t>
            </a:r>
          </a:p>
          <a:p>
            <a:pPr marL="0" indent="0">
              <a:buNone/>
              <a:defRPr sz="1800">
                <a:solidFill>
                  <a:srgbClr val="000000"/>
                </a:solidFill>
              </a:defRPr>
            </a:pPr>
            <a:r>
              <a:rPr lang="en-GB" sz="2000" dirty="0"/>
              <a:t>Improve clarity of writing and coherence of whole manuscript</a:t>
            </a:r>
          </a:p>
          <a:p>
            <a:pPr marL="0" indent="0">
              <a:buNone/>
              <a:defRPr sz="1800">
                <a:solidFill>
                  <a:srgbClr val="000000"/>
                </a:solidFill>
              </a:defRPr>
            </a:pPr>
            <a:r>
              <a:rPr lang="en-GB" sz="2000" dirty="0"/>
              <a:t>Learn about do’s and don</a:t>
            </a:r>
            <a:r>
              <a:rPr lang="en-US" sz="2000" dirty="0"/>
              <a:t>t’s in scientific writing (including Figs and Tables)</a:t>
            </a:r>
          </a:p>
          <a:p>
            <a:pPr marL="0" indent="0">
              <a:buNone/>
              <a:defRPr sz="1800">
                <a:solidFill>
                  <a:srgbClr val="000000"/>
                </a:solidFill>
              </a:defRPr>
            </a:pPr>
            <a:r>
              <a:rPr lang="en-US" sz="2000" dirty="0"/>
              <a:t>Learn how to teach writing</a:t>
            </a:r>
          </a:p>
          <a:p>
            <a:pPr marL="0" indent="0">
              <a:buNone/>
              <a:defRPr sz="1800">
                <a:solidFill>
                  <a:srgbClr val="000000"/>
                </a:solidFill>
              </a:defRPr>
            </a:pPr>
            <a:r>
              <a:rPr lang="en-US" sz="2000" dirty="0"/>
              <a:t>Learn how to communicate science (to diverse audience)</a:t>
            </a:r>
          </a:p>
          <a:p>
            <a:pPr marL="0" indent="0">
              <a:buNone/>
              <a:defRPr sz="1800">
                <a:solidFill>
                  <a:srgbClr val="000000"/>
                </a:solidFill>
              </a:defRPr>
            </a:pPr>
            <a:r>
              <a:rPr lang="en-US" sz="2000" dirty="0"/>
              <a:t>Tools for more efficient and effective writing</a:t>
            </a:r>
          </a:p>
          <a:p>
            <a:pPr marL="0" indent="0">
              <a:buNone/>
              <a:defRPr sz="1800">
                <a:solidFill>
                  <a:srgbClr val="000000"/>
                </a:solidFill>
              </a:defRPr>
            </a:pPr>
            <a:endParaRPr lang="en-GB" sz="2000" dirty="0"/>
          </a:p>
          <a:p>
            <a:pPr marL="0" indent="0">
              <a:buNone/>
              <a:defRPr sz="1800">
                <a:solidFill>
                  <a:srgbClr val="000000"/>
                </a:solidFill>
              </a:defRPr>
            </a:pPr>
            <a:endParaRPr lang="en-GB" sz="2000" dirty="0"/>
          </a:p>
        </p:txBody>
      </p:sp>
      <p:sp>
        <p:nvSpPr>
          <p:cNvPr id="85" name="Shape 85"/>
          <p:cNvSpPr>
            <a:spLocks noGrp="1"/>
          </p:cNvSpPr>
          <p:nvPr>
            <p:ph type="title"/>
          </p:nvPr>
        </p:nvSpPr>
        <p:spPr>
          <a:prstGeom prst="rect">
            <a:avLst/>
          </a:prstGeom>
        </p:spPr>
        <p:txBody>
          <a:bodyPr/>
          <a:lstStyle/>
          <a:p>
            <a:pPr lvl="0">
              <a:defRPr sz="1800" b="0" cap="none"/>
            </a:pPr>
            <a:r>
              <a:rPr lang="en-US" sz="3600" dirty="0"/>
              <a:t>S01xE01: Why am I here, what do I expect</a:t>
            </a:r>
            <a:endParaRPr sz="3600" dirty="0"/>
          </a:p>
        </p:txBody>
      </p:sp>
    </p:spTree>
    <p:extLst>
      <p:ext uri="{BB962C8B-B14F-4D97-AF65-F5344CB8AC3E}">
        <p14:creationId xmlns:p14="http://schemas.microsoft.com/office/powerpoint/2010/main" val="66408640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dirty="0"/>
              <a:t>Use informative row and column titles, units, error values and sample sizes</a:t>
            </a:r>
          </a:p>
        </p:txBody>
      </p:sp>
      <p:sp>
        <p:nvSpPr>
          <p:cNvPr id="85" name="Shape 85"/>
          <p:cNvSpPr>
            <a:spLocks noGrp="1"/>
          </p:cNvSpPr>
          <p:nvPr>
            <p:ph type="title"/>
          </p:nvPr>
        </p:nvSpPr>
        <p:spPr>
          <a:prstGeom prst="rect">
            <a:avLst/>
          </a:prstGeom>
        </p:spPr>
        <p:txBody>
          <a:bodyPr/>
          <a:lstStyle/>
          <a:p>
            <a:pPr lvl="0">
              <a:defRPr sz="1800" b="0" cap="none"/>
            </a:pPr>
            <a:r>
              <a:rPr lang="de-CH" sz="3600" dirty="0" err="1"/>
              <a:t>Tables</a:t>
            </a:r>
            <a:endParaRPr sz="3600" dirty="0"/>
          </a:p>
        </p:txBody>
      </p:sp>
      <p:pic>
        <p:nvPicPr>
          <p:cNvPr id="6" name="Picture 5"/>
          <p:cNvPicPr>
            <a:picLocks noChangeAspect="1"/>
          </p:cNvPicPr>
          <p:nvPr/>
        </p:nvPicPr>
        <p:blipFill>
          <a:blip r:embed="rId2"/>
          <a:stretch>
            <a:fillRect/>
          </a:stretch>
        </p:blipFill>
        <p:spPr>
          <a:xfrm>
            <a:off x="1576754" y="3199608"/>
            <a:ext cx="7244861" cy="3186537"/>
          </a:xfrm>
          <a:prstGeom prst="rect">
            <a:avLst/>
          </a:prstGeom>
        </p:spPr>
      </p:pic>
      <p:sp>
        <p:nvSpPr>
          <p:cNvPr id="7" name="TextBox 6"/>
          <p:cNvSpPr txBox="1"/>
          <p:nvPr/>
        </p:nvSpPr>
        <p:spPr>
          <a:xfrm>
            <a:off x="1758462" y="3048000"/>
            <a:ext cx="6702977" cy="369332"/>
          </a:xfrm>
          <a:prstGeom prst="rect">
            <a:avLst/>
          </a:prstGeom>
          <a:noFill/>
        </p:spPr>
        <p:txBody>
          <a:bodyPr wrap="none" rtlCol="0">
            <a:spAutoFit/>
          </a:bodyPr>
          <a:lstStyle/>
          <a:p>
            <a:r>
              <a:rPr lang="en-US" dirty="0"/>
              <a:t>Table 1. Exposure to salinity reduces the growth of wheat plants</a:t>
            </a:r>
          </a:p>
        </p:txBody>
      </p:sp>
    </p:spTree>
    <p:extLst>
      <p:ext uri="{BB962C8B-B14F-4D97-AF65-F5344CB8AC3E}">
        <p14:creationId xmlns:p14="http://schemas.microsoft.com/office/powerpoint/2010/main" val="191646062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u="sng" dirty="0">
                <a:solidFill>
                  <a:srgbClr val="008000"/>
                </a:solidFill>
              </a:rPr>
              <a:t>Convey a message</a:t>
            </a:r>
            <a:r>
              <a:rPr lang="en-US" sz="2800" dirty="0">
                <a:solidFill>
                  <a:srgbClr val="008000"/>
                </a:solidFill>
              </a:rPr>
              <a:t> in </a:t>
            </a:r>
            <a:r>
              <a:rPr lang="en-US" sz="2800">
                <a:solidFill>
                  <a:srgbClr val="008000"/>
                </a:solidFill>
              </a:rPr>
              <a:t>the title of </a:t>
            </a:r>
            <a:r>
              <a:rPr lang="en-US" sz="2800" dirty="0">
                <a:solidFill>
                  <a:srgbClr val="008000"/>
                </a:solidFill>
              </a:rPr>
              <a:t>figure captions and table headers (rather than describing the obvious)</a:t>
            </a:r>
          </a:p>
        </p:txBody>
      </p:sp>
      <p:sp>
        <p:nvSpPr>
          <p:cNvPr id="85" name="Shape 85"/>
          <p:cNvSpPr>
            <a:spLocks noGrp="1"/>
          </p:cNvSpPr>
          <p:nvPr>
            <p:ph type="title"/>
          </p:nvPr>
        </p:nvSpPr>
        <p:spPr>
          <a:prstGeom prst="rect">
            <a:avLst/>
          </a:prstGeom>
        </p:spPr>
        <p:txBody>
          <a:bodyPr/>
          <a:lstStyle/>
          <a:p>
            <a:pPr lvl="0">
              <a:defRPr sz="1800" b="0" cap="none"/>
            </a:pPr>
            <a:r>
              <a:rPr lang="de-CH" sz="3600" dirty="0"/>
              <a:t>S04: Take </a:t>
            </a:r>
            <a:r>
              <a:rPr lang="de-CH" sz="3600" dirty="0" err="1"/>
              <a:t>home</a:t>
            </a:r>
            <a:r>
              <a:rPr lang="de-CH" sz="3600" dirty="0"/>
              <a:t> </a:t>
            </a:r>
            <a:r>
              <a:rPr lang="de-CH" sz="3600" dirty="0" err="1"/>
              <a:t>messages</a:t>
            </a:r>
            <a:r>
              <a:rPr lang="de-CH" sz="3600" dirty="0"/>
              <a:t> I</a:t>
            </a:r>
            <a:endParaRPr sz="3600" dirty="0"/>
          </a:p>
        </p:txBody>
      </p:sp>
    </p:spTree>
    <p:extLst>
      <p:ext uri="{BB962C8B-B14F-4D97-AF65-F5344CB8AC3E}">
        <p14:creationId xmlns:p14="http://schemas.microsoft.com/office/powerpoint/2010/main" val="351805168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de-CH" sz="3600" dirty="0"/>
              <a:t>S04xE02: </a:t>
            </a:r>
            <a:r>
              <a:rPr lang="de-CH" sz="3600" dirty="0" err="1"/>
              <a:t>Effective</a:t>
            </a:r>
            <a:r>
              <a:rPr lang="de-CH" sz="3600" dirty="0"/>
              <a:t> </a:t>
            </a:r>
            <a:r>
              <a:rPr lang="de-CH" sz="3600" dirty="0" err="1"/>
              <a:t>writing</a:t>
            </a:r>
            <a:endParaRPr sz="3600" dirty="0"/>
          </a:p>
        </p:txBody>
      </p:sp>
      <p:sp>
        <p:nvSpPr>
          <p:cNvPr id="4" name="Content Placeholder 3">
            <a:extLst>
              <a:ext uri="{FF2B5EF4-FFF2-40B4-BE49-F238E27FC236}">
                <a16:creationId xmlns:a16="http://schemas.microsoft.com/office/drawing/2014/main" id="{0FD58B3A-29BD-3D47-AB49-551F519B2966}"/>
              </a:ext>
            </a:extLst>
          </p:cNvPr>
          <p:cNvSpPr>
            <a:spLocks noGrp="1"/>
          </p:cNvSpPr>
          <p:nvPr>
            <p:ph idx="1"/>
          </p:nvPr>
        </p:nvSpPr>
        <p:spPr/>
        <p:txBody>
          <a:bodyPr/>
          <a:lstStyle/>
          <a:p>
            <a:r>
              <a:rPr lang="en-CH" dirty="0"/>
              <a:t>Research article: hour-glass structure</a:t>
            </a:r>
          </a:p>
          <a:p>
            <a:pPr marL="0" indent="0">
              <a:buNone/>
            </a:pPr>
            <a:endParaRPr lang="en-CH" dirty="0"/>
          </a:p>
          <a:p>
            <a:r>
              <a:rPr lang="en-CH" dirty="0"/>
              <a:t>Proposals, news articles: front loaded structure</a:t>
            </a:r>
          </a:p>
          <a:p>
            <a:endParaRPr lang="en-CH" dirty="0"/>
          </a:p>
          <a:p>
            <a:r>
              <a:rPr lang="en-CH" dirty="0"/>
              <a:t>Make your arguments count: “why should I care?”, “what would be the consequence, if I did not care?"</a:t>
            </a:r>
            <a:br>
              <a:rPr lang="en-CH" dirty="0"/>
            </a:br>
            <a:endParaRPr lang="en-CH" dirty="0"/>
          </a:p>
        </p:txBody>
      </p:sp>
    </p:spTree>
    <p:extLst>
      <p:ext uri="{BB962C8B-B14F-4D97-AF65-F5344CB8AC3E}">
        <p14:creationId xmlns:p14="http://schemas.microsoft.com/office/powerpoint/2010/main" val="230449313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2800" b="1" dirty="0"/>
              <a:t>Brainstorm factors that help you or prevent you from writing</a:t>
            </a:r>
          </a:p>
          <a:p>
            <a:pPr lvl="1"/>
            <a:r>
              <a:rPr lang="en-US" sz="2500" dirty="0"/>
              <a:t>quiet environment</a:t>
            </a:r>
          </a:p>
          <a:p>
            <a:pPr lvl="1"/>
            <a:r>
              <a:rPr lang="en-US" sz="2500" b="1" dirty="0"/>
              <a:t>deadline: </a:t>
            </a:r>
            <a:r>
              <a:rPr lang="en-US" u="sng" dirty="0">
                <a:hlinkClick r:id="rId2"/>
              </a:rPr>
              <a:t>https://www.ted.com/talks/tim_urban_inside_the_mind_of_a_master_procrastinator</a:t>
            </a:r>
            <a:endParaRPr lang="en-US" sz="2500" b="1" dirty="0"/>
          </a:p>
          <a:p>
            <a:pPr lvl="1"/>
            <a:r>
              <a:rPr lang="en-US" sz="2500" dirty="0"/>
              <a:t>follow up quickly / not right after experiments</a:t>
            </a:r>
          </a:p>
          <a:p>
            <a:pPr lvl="1"/>
            <a:r>
              <a:rPr lang="en-US" sz="2500" dirty="0"/>
              <a:t>in the lab (not at home); in-between work</a:t>
            </a:r>
          </a:p>
          <a:p>
            <a:pPr lvl="1"/>
            <a:r>
              <a:rPr lang="en-US" sz="2500" dirty="0"/>
              <a:t>morning hours (better focus)</a:t>
            </a:r>
          </a:p>
          <a:p>
            <a:pPr lvl="1"/>
            <a:r>
              <a:rPr lang="en-US" sz="2500" dirty="0"/>
              <a:t>no distractions</a:t>
            </a:r>
          </a:p>
          <a:p>
            <a:pPr lvl="1"/>
            <a:r>
              <a:rPr lang="en-US" sz="2500" dirty="0"/>
              <a:t>structure (time) / rather no time constraints</a:t>
            </a:r>
          </a:p>
          <a:p>
            <a:pPr marL="271462" lvl="1" indent="0">
              <a:buNone/>
            </a:pPr>
            <a:endParaRPr lang="en-US" sz="2500" dirty="0"/>
          </a:p>
          <a:p>
            <a:pPr marL="271462" lvl="1" indent="0">
              <a:buNone/>
            </a:pPr>
            <a:r>
              <a:rPr lang="en-US" sz="2500" dirty="0">
                <a:solidFill>
                  <a:srgbClr val="0070C0"/>
                </a:solidFill>
                <a:sym typeface="Wingdings" pitchFamily="2" charset="2"/>
              </a:rPr>
              <a:t> Optimal conditions differ from person to person</a:t>
            </a:r>
            <a:endParaRPr lang="en-US" sz="2500" dirty="0">
              <a:solidFill>
                <a:srgbClr val="0070C0"/>
              </a:solidFill>
            </a:endParaRPr>
          </a:p>
          <a:p>
            <a:pPr lvl="1"/>
            <a:endParaRPr lang="en-US" sz="2500" b="1" dirty="0"/>
          </a:p>
          <a:p>
            <a:pPr marL="0" lvl="0" indent="0">
              <a:buNone/>
            </a:pPr>
            <a:endParaRPr lang="en-US" sz="2800" b="1"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S04xE03: </a:t>
            </a:r>
            <a:r>
              <a:rPr lang="de-CH" sz="3600" dirty="0" err="1"/>
              <a:t>Efficient</a:t>
            </a:r>
            <a:r>
              <a:rPr lang="de-CH" sz="3600" dirty="0"/>
              <a:t> </a:t>
            </a:r>
            <a:r>
              <a:rPr lang="de-CH" sz="3600" dirty="0" err="1"/>
              <a:t>writing</a:t>
            </a:r>
            <a:endParaRPr sz="3600" dirty="0"/>
          </a:p>
        </p:txBody>
      </p:sp>
    </p:spTree>
    <p:extLst>
      <p:ext uri="{BB962C8B-B14F-4D97-AF65-F5344CB8AC3E}">
        <p14:creationId xmlns:p14="http://schemas.microsoft.com/office/powerpoint/2010/main" val="264035862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title"/>
          </p:nvPr>
        </p:nvSpPr>
        <p:spPr>
          <a:prstGeom prst="rect">
            <a:avLst/>
          </a:prstGeom>
        </p:spPr>
        <p:txBody>
          <a:bodyPr/>
          <a:lstStyle/>
          <a:p>
            <a:pPr lvl="0">
              <a:defRPr sz="1800" b="0" cap="none"/>
            </a:pPr>
            <a:r>
              <a:rPr lang="en-US" sz="3600" dirty="0"/>
              <a:t>Time management &amp; Pareto</a:t>
            </a:r>
            <a:endParaRPr sz="3600" dirty="0"/>
          </a:p>
        </p:txBody>
      </p:sp>
      <p:sp>
        <p:nvSpPr>
          <p:cNvPr id="3" name="TextBox 2"/>
          <p:cNvSpPr txBox="1"/>
          <p:nvPr/>
        </p:nvSpPr>
        <p:spPr>
          <a:xfrm>
            <a:off x="8702367" y="6550223"/>
            <a:ext cx="3600153" cy="307777"/>
          </a:xfrm>
          <a:prstGeom prst="rect">
            <a:avLst/>
          </a:prstGeom>
          <a:noFill/>
        </p:spPr>
        <p:txBody>
          <a:bodyPr wrap="none" rtlCol="0">
            <a:spAutoFit/>
          </a:bodyPr>
          <a:lstStyle/>
          <a:p>
            <a:r>
              <a:rPr lang="en-US" sz="1400" dirty="0"/>
              <a:t>David Lindsay: A guide to scientific writing. </a:t>
            </a:r>
          </a:p>
        </p:txBody>
      </p:sp>
      <p:pic>
        <p:nvPicPr>
          <p:cNvPr id="5" name="Picture 4"/>
          <p:cNvPicPr>
            <a:picLocks noChangeAspect="1"/>
          </p:cNvPicPr>
          <p:nvPr/>
        </p:nvPicPr>
        <p:blipFill>
          <a:blip r:embed="rId2"/>
          <a:stretch>
            <a:fillRect/>
          </a:stretch>
        </p:blipFill>
        <p:spPr>
          <a:xfrm>
            <a:off x="431800" y="2049192"/>
            <a:ext cx="3751094" cy="4175130"/>
          </a:xfrm>
          <a:prstGeom prst="rect">
            <a:avLst/>
          </a:prstGeom>
        </p:spPr>
      </p:pic>
      <p:pic>
        <p:nvPicPr>
          <p:cNvPr id="6" name="Picture 5"/>
          <p:cNvPicPr>
            <a:picLocks noChangeAspect="1"/>
          </p:cNvPicPr>
          <p:nvPr/>
        </p:nvPicPr>
        <p:blipFill>
          <a:blip r:embed="rId3"/>
          <a:stretch>
            <a:fillRect/>
          </a:stretch>
        </p:blipFill>
        <p:spPr>
          <a:xfrm>
            <a:off x="4182894" y="2049192"/>
            <a:ext cx="3750659" cy="4175130"/>
          </a:xfrm>
          <a:prstGeom prst="rect">
            <a:avLst/>
          </a:prstGeom>
        </p:spPr>
      </p:pic>
      <p:pic>
        <p:nvPicPr>
          <p:cNvPr id="8" name="Picture 7"/>
          <p:cNvPicPr>
            <a:picLocks noChangeAspect="1"/>
          </p:cNvPicPr>
          <p:nvPr/>
        </p:nvPicPr>
        <p:blipFill>
          <a:blip r:embed="rId4"/>
          <a:stretch>
            <a:fillRect/>
          </a:stretch>
        </p:blipFill>
        <p:spPr>
          <a:xfrm>
            <a:off x="8281568" y="2772383"/>
            <a:ext cx="3403079" cy="3294470"/>
          </a:xfrm>
          <a:prstGeom prst="rect">
            <a:avLst/>
          </a:prstGeom>
        </p:spPr>
      </p:pic>
      <p:sp>
        <p:nvSpPr>
          <p:cNvPr id="9" name="TextBox 8"/>
          <p:cNvSpPr txBox="1"/>
          <p:nvPr/>
        </p:nvSpPr>
        <p:spPr>
          <a:xfrm>
            <a:off x="8618292" y="2210452"/>
            <a:ext cx="2648482" cy="400110"/>
          </a:xfrm>
          <a:prstGeom prst="rect">
            <a:avLst/>
          </a:prstGeom>
          <a:noFill/>
        </p:spPr>
        <p:txBody>
          <a:bodyPr wrap="none" rtlCol="0">
            <a:spAutoFit/>
          </a:bodyPr>
          <a:lstStyle/>
          <a:p>
            <a:r>
              <a:rPr lang="en-US" sz="2000" b="1" dirty="0">
                <a:solidFill>
                  <a:srgbClr val="00057F"/>
                </a:solidFill>
              </a:rPr>
              <a:t>The Pareto principle</a:t>
            </a:r>
          </a:p>
        </p:txBody>
      </p:sp>
    </p:spTree>
    <p:extLst>
      <p:ext uri="{BB962C8B-B14F-4D97-AF65-F5344CB8AC3E}">
        <p14:creationId xmlns:p14="http://schemas.microsoft.com/office/powerpoint/2010/main" val="158495178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4000" dirty="0">
                <a:solidFill>
                  <a:srgbClr val="008000"/>
                </a:solidFill>
              </a:rPr>
              <a:t>Set goals with time lines, meet them.</a:t>
            </a:r>
          </a:p>
          <a:p>
            <a:r>
              <a:rPr lang="en-GB" sz="4000" dirty="0">
                <a:solidFill>
                  <a:srgbClr val="008000"/>
                </a:solidFill>
              </a:rPr>
              <a:t>If you do not meet them, revise accordingly.</a:t>
            </a:r>
          </a:p>
          <a:p>
            <a:r>
              <a:rPr lang="en-GB" sz="4000" dirty="0">
                <a:solidFill>
                  <a:srgbClr val="008000"/>
                </a:solidFill>
              </a:rPr>
              <a:t>Eisenhower matrix + Pareto’s principle can be helpful in managing your time.</a:t>
            </a:r>
            <a:endParaRPr lang="en-US" sz="4000" dirty="0">
              <a:solidFill>
                <a:srgbClr val="008000"/>
              </a:solidFill>
            </a:endParaRPr>
          </a:p>
        </p:txBody>
      </p:sp>
      <p:sp>
        <p:nvSpPr>
          <p:cNvPr id="85" name="Shape 85"/>
          <p:cNvSpPr>
            <a:spLocks noGrp="1"/>
          </p:cNvSpPr>
          <p:nvPr>
            <p:ph type="title"/>
          </p:nvPr>
        </p:nvSpPr>
        <p:spPr>
          <a:prstGeom prst="rect">
            <a:avLst/>
          </a:prstGeom>
        </p:spPr>
        <p:txBody>
          <a:bodyPr/>
          <a:lstStyle/>
          <a:p>
            <a:pPr lvl="0">
              <a:defRPr sz="1800" b="0" cap="none"/>
            </a:pPr>
            <a:r>
              <a:rPr lang="de-CH" sz="3600" dirty="0"/>
              <a:t>S04: Take </a:t>
            </a:r>
            <a:r>
              <a:rPr lang="de-CH" sz="3600" dirty="0" err="1"/>
              <a:t>home</a:t>
            </a:r>
            <a:r>
              <a:rPr lang="de-CH" sz="3600" dirty="0"/>
              <a:t> </a:t>
            </a:r>
            <a:r>
              <a:rPr lang="de-CH" sz="3600" dirty="0" err="1"/>
              <a:t>messages</a:t>
            </a:r>
            <a:endParaRPr sz="3600" dirty="0"/>
          </a:p>
        </p:txBody>
      </p:sp>
    </p:spTree>
    <p:extLst>
      <p:ext uri="{BB962C8B-B14F-4D97-AF65-F5344CB8AC3E}">
        <p14:creationId xmlns:p14="http://schemas.microsoft.com/office/powerpoint/2010/main" val="46390202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S05xEx01 - </a:t>
            </a:r>
            <a:r>
              <a:rPr lang="en-GB" b="1" dirty="0"/>
              <a:t>Recap and homework</a:t>
            </a:r>
            <a:endParaRPr lang="en-CH" dirty="0"/>
          </a:p>
          <a:p>
            <a:r>
              <a:rPr lang="en-GB" dirty="0"/>
              <a:t>- Summarize the tools you learned today</a:t>
            </a:r>
            <a:endParaRPr lang="en-CH" dirty="0"/>
          </a:p>
          <a:p>
            <a:r>
              <a:rPr lang="en-GB" dirty="0"/>
              <a:t>- For next day, read the “Draft manuscript” and a</a:t>
            </a:r>
            <a:r>
              <a:rPr lang="en-US" dirty="0" err="1"/>
              <a:t>nswer</a:t>
            </a:r>
            <a:r>
              <a:rPr lang="en-US" dirty="0"/>
              <a:t> the following questions: </a:t>
            </a:r>
            <a:endParaRPr lang="en-CH" dirty="0"/>
          </a:p>
          <a:p>
            <a:r>
              <a:rPr lang="en-US" dirty="0"/>
              <a:t>- what is the topic each paragraph? what could have been the initial bullet points for each paragraph?</a:t>
            </a:r>
            <a:endParaRPr lang="en-CH" dirty="0"/>
          </a:p>
          <a:p>
            <a:r>
              <a:rPr lang="en-US" dirty="0"/>
              <a:t>- are the sentences cohesive? Is the paragraph coherent? </a:t>
            </a:r>
            <a:endParaRPr lang="en-CH" dirty="0"/>
          </a:p>
          <a:p>
            <a:r>
              <a:rPr lang="en-US" dirty="0"/>
              <a:t>- is it clear why I should care?</a:t>
            </a:r>
            <a:endParaRPr lang="en-CH" dirty="0"/>
          </a:p>
          <a:p>
            <a:r>
              <a:rPr lang="en-US" dirty="0"/>
              <a:t>- what is the problem?</a:t>
            </a:r>
            <a:endParaRPr lang="en-CH" dirty="0"/>
          </a:p>
          <a:p>
            <a:r>
              <a:rPr lang="en-GB" dirty="0"/>
              <a:t>- Edit this document by identifying issues, making suggestions, pointing out missing information, and importantly being constructive!</a:t>
            </a:r>
            <a:endParaRPr lang="en-CH" dirty="0"/>
          </a:p>
        </p:txBody>
      </p:sp>
      <p:sp>
        <p:nvSpPr>
          <p:cNvPr id="85" name="Shape 85"/>
          <p:cNvSpPr>
            <a:spLocks noGrp="1"/>
          </p:cNvSpPr>
          <p:nvPr>
            <p:ph type="title"/>
          </p:nvPr>
        </p:nvSpPr>
        <p:spPr>
          <a:prstGeom prst="rect">
            <a:avLst/>
          </a:prstGeom>
        </p:spPr>
        <p:txBody>
          <a:bodyPr/>
          <a:lstStyle/>
          <a:p>
            <a:pPr lvl="0">
              <a:defRPr sz="1800" b="0" cap="none"/>
            </a:pPr>
            <a:r>
              <a:rPr lang="de-CH" sz="3600" dirty="0"/>
              <a:t>S05: </a:t>
            </a:r>
            <a:r>
              <a:rPr lang="de-CH" sz="3600" dirty="0" err="1"/>
              <a:t>Better</a:t>
            </a:r>
            <a:r>
              <a:rPr lang="de-CH" sz="3600" dirty="0"/>
              <a:t> </a:t>
            </a:r>
            <a:r>
              <a:rPr lang="de-CH" sz="3600" dirty="0" err="1"/>
              <a:t>reader</a:t>
            </a:r>
            <a:r>
              <a:rPr lang="de-CH" sz="3600" dirty="0"/>
              <a:t> = </a:t>
            </a:r>
            <a:r>
              <a:rPr lang="de-CH" sz="3600" dirty="0" err="1"/>
              <a:t>better</a:t>
            </a:r>
            <a:r>
              <a:rPr lang="de-CH" sz="3600" dirty="0"/>
              <a:t> </a:t>
            </a:r>
            <a:r>
              <a:rPr lang="de-CH" sz="3600" dirty="0" err="1"/>
              <a:t>writer</a:t>
            </a:r>
            <a:endParaRPr sz="3600" dirty="0"/>
          </a:p>
        </p:txBody>
      </p:sp>
    </p:spTree>
    <p:extLst>
      <p:ext uri="{BB962C8B-B14F-4D97-AF65-F5344CB8AC3E}">
        <p14:creationId xmlns:p14="http://schemas.microsoft.com/office/powerpoint/2010/main" val="379581324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21028"/>
            <a:ext cx="11937000" cy="4210046"/>
          </a:xfrm>
        </p:spPr>
        <p:txBody>
          <a:bodyPr/>
          <a:lstStyle/>
          <a:p>
            <a:endParaRPr lang="en-US" sz="2800" dirty="0">
              <a:solidFill>
                <a:srgbClr val="008000"/>
              </a:solidFill>
            </a:endParaRPr>
          </a:p>
        </p:txBody>
      </p:sp>
      <p:sp>
        <p:nvSpPr>
          <p:cNvPr id="85" name="Shape 85"/>
          <p:cNvSpPr>
            <a:spLocks noGrp="1"/>
          </p:cNvSpPr>
          <p:nvPr>
            <p:ph type="title"/>
          </p:nvPr>
        </p:nvSpPr>
        <p:spPr>
          <a:prstGeom prst="rect">
            <a:avLst/>
          </a:prstGeom>
        </p:spPr>
        <p:txBody>
          <a:bodyPr/>
          <a:lstStyle/>
          <a:p>
            <a:pPr lvl="0">
              <a:defRPr sz="1800" b="0" cap="none"/>
            </a:pPr>
            <a:r>
              <a:rPr lang="en-US" sz="3600" dirty="0"/>
              <a:t>Extend your toolbox</a:t>
            </a:r>
            <a:endParaRPr sz="3600" dirty="0"/>
          </a:p>
        </p:txBody>
      </p:sp>
    </p:spTree>
    <p:extLst>
      <p:ext uri="{BB962C8B-B14F-4D97-AF65-F5344CB8AC3E}">
        <p14:creationId xmlns:p14="http://schemas.microsoft.com/office/powerpoint/2010/main" val="121527768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r>
              <a:rPr lang="en-GB" sz="2800" dirty="0"/>
              <a:t>Please read the abstract of Helfrich et al. 2018; highlight expressions, terminology, etc. that may be difficult to understand for a layperson (5 min).</a:t>
            </a:r>
          </a:p>
          <a:p>
            <a:pPr marL="0" indent="0">
              <a:buNone/>
            </a:pPr>
            <a:endParaRPr lang="en-CH" sz="2800" dirty="0"/>
          </a:p>
          <a:p>
            <a:r>
              <a:rPr lang="en-GB" sz="2800" dirty="0"/>
              <a:t>Next, please read the corresponding press release </a:t>
            </a:r>
            <a:r>
              <a:rPr lang="en-US" sz="2800" dirty="0"/>
              <a:t>(</a:t>
            </a:r>
            <a:r>
              <a:rPr lang="en-GB" sz="2800" dirty="0"/>
              <a:t>Helfrich et al. 2018-press_release</a:t>
            </a:r>
            <a:r>
              <a:rPr lang="en-US" sz="2800" dirty="0"/>
              <a:t>) </a:t>
            </a:r>
            <a:r>
              <a:rPr lang="en-GB" sz="2800" dirty="0"/>
              <a:t>and compare the language used (definitions, jargon, etc.), and identify what has been paraphrased.</a:t>
            </a:r>
            <a:endParaRPr lang="en-CH" sz="2800" dirty="0"/>
          </a:p>
        </p:txBody>
      </p:sp>
      <p:sp>
        <p:nvSpPr>
          <p:cNvPr id="85" name="Shape 85"/>
          <p:cNvSpPr>
            <a:spLocks noGrp="1"/>
          </p:cNvSpPr>
          <p:nvPr>
            <p:ph type="title"/>
          </p:nvPr>
        </p:nvSpPr>
        <p:spPr>
          <a:prstGeom prst="rect">
            <a:avLst/>
          </a:prstGeom>
        </p:spPr>
        <p:txBody>
          <a:bodyPr/>
          <a:lstStyle/>
          <a:p>
            <a:pPr>
              <a:defRPr sz="1800" b="0" cap="none"/>
            </a:pPr>
            <a:r>
              <a:rPr lang="en-US" sz="3600" dirty="0"/>
              <a:t>S01xE02: Alignment of writing and audience </a:t>
            </a:r>
            <a:endParaRPr sz="3600" dirty="0"/>
          </a:p>
        </p:txBody>
      </p:sp>
    </p:spTree>
    <p:extLst>
      <p:ext uri="{BB962C8B-B14F-4D97-AF65-F5344CB8AC3E}">
        <p14:creationId xmlns:p14="http://schemas.microsoft.com/office/powerpoint/2010/main" val="11688165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431800" y="1732234"/>
            <a:ext cx="11328400" cy="4619927"/>
          </a:xfrm>
          <a:prstGeom prst="rect">
            <a:avLst/>
          </a:prstGeom>
        </p:spPr>
        <p:txBody>
          <a:bodyPr/>
          <a:lstStyle/>
          <a:p>
            <a:pPr marL="0" indent="0" algn="just">
              <a:buNone/>
            </a:pPr>
            <a:r>
              <a:rPr lang="en-GB" dirty="0"/>
              <a:t>Plants are colonized by </a:t>
            </a:r>
            <a:r>
              <a:rPr lang="en-GB" dirty="0">
                <a:highlight>
                  <a:srgbClr val="FFFF00"/>
                </a:highlight>
              </a:rPr>
              <a:t>phylogenetically diverse </a:t>
            </a:r>
            <a:r>
              <a:rPr lang="en-GB" dirty="0"/>
              <a:t>microorganisms that affect plant growth and health. Representative genome-sequenced culture collections of bacterial isolates from model plants, including </a:t>
            </a:r>
            <a:r>
              <a:rPr lang="en-GB" i="1" dirty="0"/>
              <a:t>Arabidopsis thaliana</a:t>
            </a:r>
            <a:r>
              <a:rPr lang="en-GB" dirty="0"/>
              <a:t>, have recently been established. These resources provide opportunities for systematic interaction screens combined with </a:t>
            </a:r>
            <a:r>
              <a:rPr lang="en-GB" dirty="0">
                <a:highlight>
                  <a:srgbClr val="FFFF00"/>
                </a:highlight>
              </a:rPr>
              <a:t>genome mining </a:t>
            </a:r>
            <a:r>
              <a:rPr lang="en-GB" dirty="0"/>
              <a:t>to discover uncharacterized </a:t>
            </a:r>
            <a:r>
              <a:rPr lang="en-GB" dirty="0">
                <a:highlight>
                  <a:srgbClr val="FFFF00"/>
                </a:highlight>
              </a:rPr>
              <a:t>natural products</a:t>
            </a:r>
            <a:r>
              <a:rPr lang="en-GB" dirty="0"/>
              <a:t>. Here, we report on the biosynthetic potential of 224 strains isolated from the </a:t>
            </a:r>
            <a:r>
              <a:rPr lang="en-GB" i="1" dirty="0"/>
              <a:t>A. thaliana </a:t>
            </a:r>
            <a:r>
              <a:rPr lang="en-GB" dirty="0" err="1">
                <a:highlight>
                  <a:srgbClr val="FFFF00"/>
                </a:highlight>
              </a:rPr>
              <a:t>phyllosphere</a:t>
            </a:r>
            <a:r>
              <a:rPr lang="en-GB" dirty="0"/>
              <a:t>. Genome mining identified more than 1,000 predicted natural product biosynthetic gene clusters (BGCs), hundreds of which are unknown compared to the </a:t>
            </a:r>
            <a:r>
              <a:rPr lang="en-GB" dirty="0" err="1">
                <a:highlight>
                  <a:srgbClr val="FFFF00"/>
                </a:highlight>
              </a:rPr>
              <a:t>MIBiG</a:t>
            </a:r>
            <a:r>
              <a:rPr lang="en-GB" dirty="0">
                <a:highlight>
                  <a:srgbClr val="FFFF00"/>
                </a:highlight>
              </a:rPr>
              <a:t> database </a:t>
            </a:r>
            <a:r>
              <a:rPr lang="en-GB" dirty="0"/>
              <a:t>of characterized BGCs. For functional validation, we used a high-throughput screening approach to monitor over 50,000 binary strain combinations. We observed 725 inhibitory interactions, with 26 strains contributing to the majority of these. A combination of </a:t>
            </a:r>
            <a:r>
              <a:rPr lang="en-GB" dirty="0">
                <a:highlight>
                  <a:srgbClr val="FFFF00"/>
                </a:highlight>
              </a:rPr>
              <a:t>imaging mass spectrometry and bioactivity-guided fractionation</a:t>
            </a:r>
            <a:r>
              <a:rPr lang="en-GB" dirty="0"/>
              <a:t> of the most potent inhibitor, the BGC-rich </a:t>
            </a:r>
            <a:r>
              <a:rPr lang="en-GB" i="1" dirty="0" err="1">
                <a:highlight>
                  <a:srgbClr val="FFFF00"/>
                </a:highlight>
              </a:rPr>
              <a:t>Brevibacillus</a:t>
            </a:r>
            <a:r>
              <a:rPr lang="en-GB" i="1" dirty="0">
                <a:highlight>
                  <a:srgbClr val="FFFF00"/>
                </a:highlight>
              </a:rPr>
              <a:t> </a:t>
            </a:r>
            <a:r>
              <a:rPr lang="en-GB" dirty="0">
                <a:highlight>
                  <a:srgbClr val="FFFF00"/>
                </a:highlight>
              </a:rPr>
              <a:t>sp. Leaf182</a:t>
            </a:r>
            <a:r>
              <a:rPr lang="en-GB" dirty="0"/>
              <a:t>, revealed three distinct natural product scaffolds that contribute to the observed antibiotic activity. Moreover, a genome mining-based strategy led to the isolation of a </a:t>
            </a:r>
            <a:r>
              <a:rPr lang="en-GB" i="1" dirty="0">
                <a:highlight>
                  <a:srgbClr val="FFFF00"/>
                </a:highlight>
              </a:rPr>
              <a:t>trans</a:t>
            </a:r>
            <a:r>
              <a:rPr lang="en-GB" dirty="0">
                <a:highlight>
                  <a:srgbClr val="FFFF00"/>
                </a:highlight>
              </a:rPr>
              <a:t>-acyltransferase polyketide synthase-derived</a:t>
            </a:r>
            <a:r>
              <a:rPr lang="en-GB" dirty="0"/>
              <a:t> antibiotic, </a:t>
            </a:r>
            <a:r>
              <a:rPr lang="en-GB" dirty="0" err="1"/>
              <a:t>macrobrevin</a:t>
            </a:r>
            <a:r>
              <a:rPr lang="en-GB" dirty="0"/>
              <a:t>, which displays an unprecedented natural product structure. Our findings demonstrate that the </a:t>
            </a:r>
            <a:r>
              <a:rPr lang="en-GB" dirty="0" err="1"/>
              <a:t>phyllosphere</a:t>
            </a:r>
            <a:r>
              <a:rPr lang="en-GB" dirty="0"/>
              <a:t> is a valuable environment for the identification of antibiotics and natural products with unusual scaffolds. </a:t>
            </a:r>
            <a:endParaRPr lang="en-GB" sz="2800" dirty="0"/>
          </a:p>
        </p:txBody>
      </p:sp>
      <p:sp>
        <p:nvSpPr>
          <p:cNvPr id="85" name="Shape 85"/>
          <p:cNvSpPr>
            <a:spLocks noGrp="1"/>
          </p:cNvSpPr>
          <p:nvPr>
            <p:ph type="title"/>
          </p:nvPr>
        </p:nvSpPr>
        <p:spPr>
          <a:prstGeom prst="rect">
            <a:avLst/>
          </a:prstGeom>
        </p:spPr>
        <p:txBody>
          <a:bodyPr/>
          <a:lstStyle/>
          <a:p>
            <a:pPr>
              <a:defRPr sz="1800" b="0" cap="none"/>
            </a:pPr>
            <a:r>
              <a:rPr lang="en-US" sz="3600" dirty="0"/>
              <a:t>S01xE02: Alignment of writing and audience </a:t>
            </a:r>
            <a:endParaRPr sz="3600" dirty="0"/>
          </a:p>
        </p:txBody>
      </p:sp>
    </p:spTree>
    <p:extLst>
      <p:ext uri="{BB962C8B-B14F-4D97-AF65-F5344CB8AC3E}">
        <p14:creationId xmlns:p14="http://schemas.microsoft.com/office/powerpoint/2010/main" val="3564601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1848757" y="1703205"/>
            <a:ext cx="8494486" cy="4619927"/>
          </a:xfrm>
          <a:prstGeom prst="rect">
            <a:avLst/>
          </a:prstGeom>
        </p:spPr>
        <p:txBody>
          <a:bodyPr vert="horz" lIns="140400" tIns="0" rIns="144000" bIns="0" rtlCol="0">
            <a:noAutofit/>
          </a:bodyPr>
          <a:lstStyle/>
          <a:p>
            <a:pPr marL="0" indent="0">
              <a:buNone/>
            </a:pPr>
            <a:r>
              <a:rPr lang="en-GB" dirty="0">
                <a:solidFill>
                  <a:srgbClr val="00B0F0"/>
                </a:solidFill>
              </a:rPr>
              <a:t>A team of ETH researchers led by Julia </a:t>
            </a:r>
            <a:r>
              <a:rPr lang="en-GB" dirty="0" err="1">
                <a:solidFill>
                  <a:srgbClr val="00B0F0"/>
                </a:solidFill>
              </a:rPr>
              <a:t>Vorholt</a:t>
            </a:r>
            <a:r>
              <a:rPr lang="en-GB" dirty="0">
                <a:solidFill>
                  <a:srgbClr val="00B0F0"/>
                </a:solidFill>
              </a:rPr>
              <a:t> and </a:t>
            </a:r>
            <a:r>
              <a:rPr lang="en-GB" dirty="0" err="1">
                <a:solidFill>
                  <a:srgbClr val="00B0F0"/>
                </a:solidFill>
              </a:rPr>
              <a:t>Jörn</a:t>
            </a:r>
            <a:r>
              <a:rPr lang="en-GB" dirty="0">
                <a:solidFill>
                  <a:srgbClr val="00B0F0"/>
                </a:solidFill>
              </a:rPr>
              <a:t> </a:t>
            </a:r>
            <a:r>
              <a:rPr lang="en-GB" dirty="0" err="1">
                <a:solidFill>
                  <a:srgbClr val="00B0F0"/>
                </a:solidFill>
              </a:rPr>
              <a:t>Piel</a:t>
            </a:r>
            <a:r>
              <a:rPr lang="en-GB" dirty="0">
                <a:solidFill>
                  <a:srgbClr val="00B0F0"/>
                </a:solidFill>
              </a:rPr>
              <a:t> have </a:t>
            </a:r>
            <a:r>
              <a:rPr lang="en-GB" dirty="0">
                <a:solidFill>
                  <a:srgbClr val="00B0F0"/>
                </a:solidFill>
                <a:highlight>
                  <a:srgbClr val="FFFF00"/>
                </a:highlight>
              </a:rPr>
              <a:t>discovered new antibiotic substances in bacteria that colonise the leaf surfaces of a local wild plant</a:t>
            </a:r>
            <a:r>
              <a:rPr lang="en-GB" dirty="0">
                <a:solidFill>
                  <a:srgbClr val="00B0F0"/>
                </a:solidFill>
              </a:rPr>
              <a:t>. </a:t>
            </a:r>
            <a:r>
              <a:rPr lang="en-GB" dirty="0"/>
              <a:t>A wide variety of different microorganisms, such as bacteria and fungi, live on the </a:t>
            </a:r>
            <a:r>
              <a:rPr lang="en-GB" dirty="0">
                <a:highlight>
                  <a:srgbClr val="FFFF00"/>
                </a:highlight>
              </a:rPr>
              <a:t>leaves of plants</a:t>
            </a:r>
            <a:r>
              <a:rPr lang="en-GB" dirty="0"/>
              <a:t>. Although they offer few nutrients, leaf surfaces are densely populated. In an effort to keep the competition at bay, many of the leaf dwellers turn to chemical warfare: they develop antibiotic substances that prevent the growth and reproduction of their fellow occupants. During a </a:t>
            </a:r>
            <a:r>
              <a:rPr lang="en-GB" dirty="0">
                <a:highlight>
                  <a:srgbClr val="FFFF00"/>
                </a:highlight>
              </a:rPr>
              <a:t>systematic search </a:t>
            </a:r>
            <a:r>
              <a:rPr lang="en-GB" dirty="0"/>
              <a:t>of the leaves of </a:t>
            </a:r>
            <a:r>
              <a:rPr lang="en-GB" dirty="0" err="1">
                <a:highlight>
                  <a:srgbClr val="FFFF00"/>
                </a:highlight>
              </a:rPr>
              <a:t>thale</a:t>
            </a:r>
            <a:r>
              <a:rPr lang="en-GB" dirty="0">
                <a:highlight>
                  <a:srgbClr val="FFFF00"/>
                </a:highlight>
              </a:rPr>
              <a:t> cress </a:t>
            </a:r>
            <a:r>
              <a:rPr lang="en-GB" dirty="0"/>
              <a:t>(Arabidopsis thaliana), a group of researchers led by the ETH professors Julia </a:t>
            </a:r>
            <a:r>
              <a:rPr lang="en-GB" dirty="0" err="1"/>
              <a:t>Vorholt</a:t>
            </a:r>
            <a:r>
              <a:rPr lang="en-GB" dirty="0"/>
              <a:t> and </a:t>
            </a:r>
            <a:r>
              <a:rPr lang="en-GB" dirty="0" err="1"/>
              <a:t>Jörn</a:t>
            </a:r>
            <a:r>
              <a:rPr lang="en-GB" dirty="0"/>
              <a:t> </a:t>
            </a:r>
            <a:r>
              <a:rPr lang="en-GB" dirty="0" err="1"/>
              <a:t>Piel</a:t>
            </a:r>
            <a:r>
              <a:rPr lang="en-GB" dirty="0"/>
              <a:t> from the Institute of Microbiology have now discovered a remarkably chemically productive bacterium: </a:t>
            </a:r>
            <a:r>
              <a:rPr lang="en-GB" dirty="0" err="1"/>
              <a:t>Brevibacillus</a:t>
            </a:r>
            <a:r>
              <a:rPr lang="en-GB" dirty="0"/>
              <a:t> sp. Leaf 182. In experiments, it inhibited half of the 200 strains that the researchers had isolated from the leaf surfaces. The bacterium produces and secretes at </a:t>
            </a:r>
          </a:p>
          <a:p>
            <a:pPr marL="0" indent="0">
              <a:buNone/>
            </a:pPr>
            <a:r>
              <a:rPr lang="en-GB" dirty="0"/>
              <a:t>least four </a:t>
            </a:r>
            <a:r>
              <a:rPr lang="en-GB" dirty="0">
                <a:highlight>
                  <a:srgbClr val="FFFF00"/>
                </a:highlight>
              </a:rPr>
              <a:t>antibiotic chemical compounds</a:t>
            </a:r>
            <a:r>
              <a:rPr lang="en-GB" dirty="0"/>
              <a:t>. Two of these compounds were </a:t>
            </a:r>
          </a:p>
          <a:p>
            <a:pPr marL="0" indent="0">
              <a:buNone/>
            </a:pPr>
            <a:r>
              <a:rPr lang="en-GB" dirty="0"/>
              <a:t>already known, while a substance called </a:t>
            </a:r>
            <a:r>
              <a:rPr lang="en-GB" dirty="0" err="1"/>
              <a:t>macrobrevin</a:t>
            </a:r>
            <a:r>
              <a:rPr lang="en-GB" dirty="0"/>
              <a:t> presented a previously unknown chemical structure.</a:t>
            </a:r>
          </a:p>
          <a:p>
            <a:pPr marL="0" indent="0" algn="just">
              <a:buNone/>
            </a:pPr>
            <a:endParaRPr lang="en-GB" b="1" dirty="0"/>
          </a:p>
        </p:txBody>
      </p:sp>
      <p:sp>
        <p:nvSpPr>
          <p:cNvPr id="85" name="Shape 85"/>
          <p:cNvSpPr>
            <a:spLocks noGrp="1"/>
          </p:cNvSpPr>
          <p:nvPr>
            <p:ph type="title"/>
          </p:nvPr>
        </p:nvSpPr>
        <p:spPr>
          <a:prstGeom prst="rect">
            <a:avLst/>
          </a:prstGeom>
        </p:spPr>
        <p:txBody>
          <a:bodyPr/>
          <a:lstStyle/>
          <a:p>
            <a:pPr>
              <a:defRPr sz="1800" b="0" cap="none"/>
            </a:pPr>
            <a:r>
              <a:rPr lang="en-US" sz="3600" dirty="0"/>
              <a:t>S01xE02: Alignment of writing and audience </a:t>
            </a:r>
            <a:endParaRPr sz="3600" dirty="0"/>
          </a:p>
        </p:txBody>
      </p:sp>
    </p:spTree>
    <p:extLst>
      <p:ext uri="{BB962C8B-B14F-4D97-AF65-F5344CB8AC3E}">
        <p14:creationId xmlns:p14="http://schemas.microsoft.com/office/powerpoint/2010/main" val="16573996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idx="1"/>
          </p:nvPr>
        </p:nvSpPr>
        <p:spPr>
          <a:xfrm>
            <a:off x="1848757" y="1703205"/>
            <a:ext cx="8494486" cy="4619927"/>
          </a:xfrm>
          <a:prstGeom prst="rect">
            <a:avLst/>
          </a:prstGeom>
        </p:spPr>
        <p:txBody>
          <a:bodyPr vert="horz" lIns="140400" tIns="0" rIns="144000" bIns="0" rtlCol="0">
            <a:noAutofit/>
          </a:bodyPr>
          <a:lstStyle/>
          <a:p>
            <a:pPr marL="0" indent="0">
              <a:buNone/>
            </a:pPr>
            <a:r>
              <a:rPr lang="en-GB" sz="1400" dirty="0"/>
              <a:t>"Using </a:t>
            </a:r>
            <a:r>
              <a:rPr lang="en-GB" sz="1400" dirty="0">
                <a:highlight>
                  <a:srgbClr val="FFFF00"/>
                </a:highlight>
              </a:rPr>
              <a:t>bioinformatic methods</a:t>
            </a:r>
            <a:r>
              <a:rPr lang="en-GB" sz="1400" dirty="0"/>
              <a:t>, we looked for groups of genes that generally control the production of substances and could thus have effects on other bacteria," explains </a:t>
            </a:r>
            <a:r>
              <a:rPr lang="en-GB" sz="1400" dirty="0" err="1"/>
              <a:t>Vorholt</a:t>
            </a:r>
            <a:r>
              <a:rPr lang="en-GB" sz="1400" dirty="0"/>
              <a:t>. </a:t>
            </a:r>
            <a:r>
              <a:rPr lang="en-GB" sz="1400" dirty="0">
                <a:highlight>
                  <a:srgbClr val="FFFF00"/>
                </a:highlight>
              </a:rPr>
              <a:t>At the same time, the researchers performed laboratory tests to determine which of these strains have an antibiotic effect on other strains, ensuring that certain bacteria can no longer reproduce. In total, they discovered over 700 such antibiotic interactions between different microbial strains</a:t>
            </a:r>
            <a:r>
              <a:rPr lang="en-GB" sz="1400" dirty="0"/>
              <a:t>. The aim of the project, which is funded through SNSF and ERC grants, was to find new antibiotics in a previously unexplored habitat. "Until now, research has focused particularly on soil as a habitat; however, we keep finding the same substances," says </a:t>
            </a:r>
            <a:r>
              <a:rPr lang="en-GB" sz="1400" dirty="0" err="1"/>
              <a:t>Vorholt</a:t>
            </a:r>
            <a:r>
              <a:rPr lang="en-GB" sz="1400" dirty="0"/>
              <a:t>.</a:t>
            </a:r>
          </a:p>
          <a:p>
            <a:pPr marL="0" indent="0">
              <a:buNone/>
            </a:pPr>
            <a:r>
              <a:rPr lang="en-GB" sz="1400" dirty="0"/>
              <a:t>The search for new antibiotics is becoming more and more difficult, with </a:t>
            </a:r>
            <a:r>
              <a:rPr lang="en-GB" sz="1400" dirty="0" err="1"/>
              <a:t>Piel</a:t>
            </a:r>
            <a:r>
              <a:rPr lang="en-GB" sz="1400" dirty="0"/>
              <a:t> speaking of the </a:t>
            </a:r>
            <a:r>
              <a:rPr lang="en-GB" sz="1400" dirty="0">
                <a:highlight>
                  <a:srgbClr val="FFFF00"/>
                </a:highlight>
              </a:rPr>
              <a:t>antibiotics crisis</a:t>
            </a:r>
            <a:r>
              <a:rPr lang="en-GB" sz="1400" dirty="0"/>
              <a:t>: "We hardly have any antibiotics now that at least one pathogen is not resistant to." He says that companies have more or less suspended the search for new substances because they are not considered profitable enough. With their project, the ETH researchers are tapping into a new reservoir with great potential. "We will now determine whether </a:t>
            </a:r>
            <a:r>
              <a:rPr lang="en-GB" sz="1400" dirty="0" err="1"/>
              <a:t>macrobrevin</a:t>
            </a:r>
            <a:r>
              <a:rPr lang="en-GB" sz="1400" dirty="0"/>
              <a:t> and other newly discovered substances are also effective against bacteria that cause diseases in humans," says </a:t>
            </a:r>
            <a:r>
              <a:rPr lang="en-GB" sz="1400" dirty="0" err="1"/>
              <a:t>Piel</a:t>
            </a:r>
            <a:r>
              <a:rPr lang="en-GB" sz="1400" dirty="0"/>
              <a:t>. But in his opinion, the even greater achievement is having shown that there are still many natural antibiotic substances waiting to be discovered in the microcosms of leaf surfaces, which until now have not been thoroughly investigated. "This incredibly diverse ecosystem can most definitely still offer medicine many new leads. Our results confirm that it is worth expanding the search for antibiotics in nature."</a:t>
            </a:r>
            <a:endParaRPr lang="en-GB" sz="1400" b="1" dirty="0"/>
          </a:p>
        </p:txBody>
      </p:sp>
      <p:sp>
        <p:nvSpPr>
          <p:cNvPr id="85" name="Shape 85"/>
          <p:cNvSpPr>
            <a:spLocks noGrp="1"/>
          </p:cNvSpPr>
          <p:nvPr>
            <p:ph type="title"/>
          </p:nvPr>
        </p:nvSpPr>
        <p:spPr>
          <a:prstGeom prst="rect">
            <a:avLst/>
          </a:prstGeom>
        </p:spPr>
        <p:txBody>
          <a:bodyPr/>
          <a:lstStyle/>
          <a:p>
            <a:pPr>
              <a:defRPr sz="1800" b="0" cap="none"/>
            </a:pPr>
            <a:r>
              <a:rPr lang="en-US" sz="3600" dirty="0"/>
              <a:t>S01xE02: Alignment of writing and audience </a:t>
            </a:r>
            <a:endParaRPr sz="3600" dirty="0"/>
          </a:p>
        </p:txBody>
      </p:sp>
    </p:spTree>
    <p:extLst>
      <p:ext uri="{BB962C8B-B14F-4D97-AF65-F5344CB8AC3E}">
        <p14:creationId xmlns:p14="http://schemas.microsoft.com/office/powerpoint/2010/main" val="25304465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1800" y="1741193"/>
            <a:ext cx="11328400" cy="4210046"/>
          </a:xfrm>
        </p:spPr>
        <p:txBody>
          <a:bodyPr/>
          <a:lstStyle/>
          <a:p>
            <a:r>
              <a:rPr lang="en-US" sz="2800" b="1" dirty="0">
                <a:solidFill>
                  <a:srgbClr val="008000"/>
                </a:solidFill>
              </a:rPr>
              <a:t>Using appropriate language for target audience is key to scientific writing (and oral presentations, too!)</a:t>
            </a:r>
          </a:p>
          <a:p>
            <a:endParaRPr lang="en-US" sz="2800" dirty="0"/>
          </a:p>
          <a:p>
            <a:r>
              <a:rPr lang="en-US" sz="2800" b="1" dirty="0">
                <a:solidFill>
                  <a:schemeClr val="bg2"/>
                </a:solidFill>
              </a:rPr>
              <a:t>Tool: Try as hard as possible to read your own writing from the perspective of a non-informed reader</a:t>
            </a:r>
          </a:p>
        </p:txBody>
      </p:sp>
      <p:sp>
        <p:nvSpPr>
          <p:cNvPr id="85" name="Shape 85"/>
          <p:cNvSpPr>
            <a:spLocks noGrp="1"/>
          </p:cNvSpPr>
          <p:nvPr>
            <p:ph type="title"/>
          </p:nvPr>
        </p:nvSpPr>
        <p:spPr>
          <a:prstGeom prst="rect">
            <a:avLst/>
          </a:prstGeom>
        </p:spPr>
        <p:txBody>
          <a:bodyPr/>
          <a:lstStyle/>
          <a:p>
            <a:pPr lvl="0">
              <a:defRPr sz="1800" b="0" cap="none"/>
            </a:pPr>
            <a:r>
              <a:rPr lang="de-CH" sz="3600" dirty="0"/>
              <a:t>S01: Take </a:t>
            </a:r>
            <a:r>
              <a:rPr lang="de-CH" sz="3600" dirty="0" err="1"/>
              <a:t>home</a:t>
            </a:r>
            <a:r>
              <a:rPr lang="de-CH" sz="3600" dirty="0"/>
              <a:t> </a:t>
            </a:r>
            <a:r>
              <a:rPr lang="de-CH" sz="3600" dirty="0" err="1"/>
              <a:t>message</a:t>
            </a:r>
            <a:r>
              <a:rPr lang="de-CH" sz="3600" dirty="0"/>
              <a:t> I </a:t>
            </a:r>
            <a:endParaRPr sz="3600" dirty="0"/>
          </a:p>
        </p:txBody>
      </p:sp>
    </p:spTree>
    <p:extLst>
      <p:ext uri="{BB962C8B-B14F-4D97-AF65-F5344CB8AC3E}">
        <p14:creationId xmlns:p14="http://schemas.microsoft.com/office/powerpoint/2010/main" val="2230603108"/>
      </p:ext>
    </p:extLst>
  </p:cSld>
  <p:clrMapOvr>
    <a:masterClrMapping/>
  </p:clrMapOvr>
  <p:transition>
    <p:fade/>
  </p:transition>
</p:sld>
</file>

<file path=ppt/theme/theme1.xml><?xml version="1.0" encoding="utf-8"?>
<a:theme xmlns:a="http://schemas.openxmlformats.org/drawingml/2006/main" name="Default Theme">
  <a:themeElements>
    <a:clrScheme name="ETH Zuerich - Fachwelt">
      <a:dk1>
        <a:sysClr val="windowText" lastClr="000000"/>
      </a:dk1>
      <a:lt1>
        <a:sysClr val="window" lastClr="FFFFFF"/>
      </a:lt1>
      <a:dk2>
        <a:srgbClr val="72791C"/>
      </a:dk2>
      <a:lt2>
        <a:srgbClr val="1269B0"/>
      </a:lt2>
      <a:accent1>
        <a:srgbClr val="91056A"/>
      </a:accent1>
      <a:accent2>
        <a:srgbClr val="6F6F64"/>
      </a:accent2>
      <a:accent3>
        <a:srgbClr val="A8322D"/>
      </a:accent3>
      <a:accent4>
        <a:srgbClr val="007A96"/>
      </a:accent4>
      <a:accent5>
        <a:srgbClr val="956013"/>
      </a:accent5>
      <a:accent6>
        <a:srgbClr val="FFFFFF"/>
      </a:accent6>
      <a:hlink>
        <a:srgbClr val="1269B0"/>
      </a:hlink>
      <a:folHlink>
        <a:srgbClr val="8CB63C"/>
      </a:folHlink>
    </a:clrScheme>
    <a:fontScheme name="ETH Zürich">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9322</TotalTime>
  <Words>3942</Words>
  <Application>Microsoft Macintosh PowerPoint</Application>
  <PresentationFormat>Widescreen</PresentationFormat>
  <Paragraphs>357</Paragraphs>
  <Slides>47</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Symbol</vt:lpstr>
      <vt:lpstr>Wingdings</vt:lpstr>
      <vt:lpstr>Default Theme</vt:lpstr>
      <vt:lpstr>MIM workshop: General principles of scientific writing  20./21. Sep. 2021</vt:lpstr>
      <vt:lpstr>First things first…</vt:lpstr>
      <vt:lpstr>S01xE01: Why am I here, what do I expect</vt:lpstr>
      <vt:lpstr>S01xE01: Why am I here, what do I expect</vt:lpstr>
      <vt:lpstr>S01xE02: Alignment of writing and audience </vt:lpstr>
      <vt:lpstr>S01xE02: Alignment of writing and audience </vt:lpstr>
      <vt:lpstr>S01xE02: Alignment of writing and audience </vt:lpstr>
      <vt:lpstr>S01xE02: Alignment of writing and audience </vt:lpstr>
      <vt:lpstr>S01: Take home message I </vt:lpstr>
      <vt:lpstr>S02xE01: Individual parts of scientific papers</vt:lpstr>
      <vt:lpstr>S02xE01: Individual parts of scientific papers</vt:lpstr>
      <vt:lpstr>S02xE02: Titles – the good, the bad, the ugly</vt:lpstr>
      <vt:lpstr>PowerPoint Presentation</vt:lpstr>
      <vt:lpstr>PowerPoint Presentation</vt:lpstr>
      <vt:lpstr>PowerPoint Presentation</vt:lpstr>
      <vt:lpstr>S02: Take home messages I</vt:lpstr>
      <vt:lpstr>S02xE03: writing an abstract</vt:lpstr>
      <vt:lpstr>The Abstract – template by Nature</vt:lpstr>
      <vt:lpstr>S02xE03: writing an abstract</vt:lpstr>
      <vt:lpstr>S02: Take home messages II</vt:lpstr>
      <vt:lpstr>Lunch break until 13:30</vt:lpstr>
      <vt:lpstr>S03: The content: efficient and effective writing </vt:lpstr>
      <vt:lpstr>Introduction: why did I start?</vt:lpstr>
      <vt:lpstr>Materials and Methods: what did I do?</vt:lpstr>
      <vt:lpstr>Results: what did I find?</vt:lpstr>
      <vt:lpstr>Discussion: what does it mean?</vt:lpstr>
      <vt:lpstr>References</vt:lpstr>
      <vt:lpstr>General rules</vt:lpstr>
      <vt:lpstr>A critical reader is/becomes a better writer</vt:lpstr>
      <vt:lpstr>S03: Take home message I</vt:lpstr>
      <vt:lpstr>S03xE01: Power of position</vt:lpstr>
      <vt:lpstr>S03xE02: Cohesion vs Coherence</vt:lpstr>
      <vt:lpstr>Cohesiveness</vt:lpstr>
      <vt:lpstr>S03xE02: Cohesion vs Coherence</vt:lpstr>
      <vt:lpstr>S03xE02: Cohesion vs Coherence</vt:lpstr>
      <vt:lpstr>S03: Take home messages II</vt:lpstr>
      <vt:lpstr>S04: Become an analytical reader</vt:lpstr>
      <vt:lpstr>S04xE01: Analytical reading of an article</vt:lpstr>
      <vt:lpstr>Tables</vt:lpstr>
      <vt:lpstr>Tables</vt:lpstr>
      <vt:lpstr>S04: Take home messages I</vt:lpstr>
      <vt:lpstr>S04xE02: Effective writing</vt:lpstr>
      <vt:lpstr>S04xE03: Efficient writing</vt:lpstr>
      <vt:lpstr>Time management &amp; Pareto</vt:lpstr>
      <vt:lpstr>S04: Take home messages</vt:lpstr>
      <vt:lpstr>S05: Better reader = better writer</vt:lpstr>
      <vt:lpstr>Extend your toolbox</vt:lpstr>
    </vt:vector>
  </TitlesOfParts>
  <Company>Microbiology ETH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study of gut microbiota using the 16S rRNA gene</dc:title>
  <dc:creator>shinichi.sunagawa@hotmail.com</dc:creator>
  <cp:lastModifiedBy>Sunagawa  Shinichi</cp:lastModifiedBy>
  <cp:revision>207</cp:revision>
  <cp:lastPrinted>2017-09-11T11:57:55Z</cp:lastPrinted>
  <dcterms:created xsi:type="dcterms:W3CDTF">2017-03-06T13:56:51Z</dcterms:created>
  <dcterms:modified xsi:type="dcterms:W3CDTF">2021-09-21T14:55:16Z</dcterms:modified>
</cp:coreProperties>
</file>