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3" r:id="rId3"/>
    <p:sldId id="302" r:id="rId4"/>
    <p:sldId id="303" r:id="rId5"/>
    <p:sldId id="307" r:id="rId6"/>
    <p:sldId id="305" r:id="rId7"/>
    <p:sldId id="306" r:id="rId8"/>
    <p:sldId id="285" r:id="rId9"/>
    <p:sldId id="301" r:id="rId10"/>
    <p:sldId id="308" r:id="rId11"/>
    <p:sldId id="288" r:id="rId12"/>
    <p:sldId id="283" r:id="rId13"/>
    <p:sldId id="282" r:id="rId14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405"/>
  </p:normalViewPr>
  <p:slideViewPr>
    <p:cSldViewPr snapToGrid="0" snapToObjects="1">
      <p:cViewPr varScale="1">
        <p:scale>
          <a:sx n="94" d="100"/>
          <a:sy n="94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63876"/>
            <a:ext cx="11328400" cy="1673412"/>
          </a:xfrm>
          <a:solidFill>
            <a:schemeClr val="bg2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4FBE-0522-49A2-A01E-13F521B4C0B7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152128"/>
          </a:xfrm>
          <a:solidFill>
            <a:schemeClr val="bg2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2254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auftak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800" y="612003"/>
            <a:ext cx="11328400" cy="5616575"/>
          </a:xfrm>
          <a:solidFill>
            <a:schemeClr val="tx1"/>
          </a:solidFill>
        </p:spPr>
        <p:txBody>
          <a:bodyPr lIns="144000" tIns="450000" bIns="0" anchor="t" anchorCtr="0"/>
          <a:lstStyle>
            <a:lvl1pPr>
              <a:lnSpc>
                <a:spcPct val="113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und Hintergrundfarbe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6098-E9E1-42B4-9C80-2F52B9453439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7627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1711-805D-154B-948D-8B806D94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74297-8C43-6D46-9AD9-1E83E162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634CF-C000-844F-AD50-C3C66D10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C29D-6432-A543-ADF7-073EAEC3B69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0549-5B76-E744-8CF2-A36286E2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03BC7-6650-8C49-BEB2-A848A9E0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C0D-B316-8C49-80A6-7E4B4F4D9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4823308"/>
            <a:ext cx="11328400" cy="1013969"/>
          </a:xfrm>
          <a:solidFill>
            <a:schemeClr val="bg2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5809756"/>
            <a:ext cx="11328400" cy="427535"/>
          </a:xfrm>
          <a:solidFill>
            <a:schemeClr val="bg2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7BD4-0686-495C-8D8F-54DB8CB790DF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3"/>
            <a:ext cx="113284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65415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4823308"/>
            <a:ext cx="113284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5809756"/>
            <a:ext cx="113284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7BD4-0686-495C-8D8F-54DB8CB790DF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6"/>
            <a:ext cx="113284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16131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620714"/>
            <a:ext cx="11328397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90500" y="152403"/>
            <a:ext cx="11811000" cy="612775"/>
            <a:chOff x="142875" y="152400"/>
            <a:chExt cx="8858250" cy="612775"/>
          </a:xfrm>
          <a:solidFill>
            <a:schemeClr val="bg2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2" y="1063257"/>
            <a:ext cx="113283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/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019235"/>
      </p:ext>
    </p:extLst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2024064"/>
            <a:ext cx="11328400" cy="4210046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6CB8-9391-4BED-909F-C47A979AE1C4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89746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31800" y="2024066"/>
            <a:ext cx="5472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375"/>
              </a:spcBef>
              <a:defRPr sz="1500"/>
            </a:lvl1pPr>
            <a:lvl2pPr>
              <a:lnSpc>
                <a:spcPct val="100000"/>
              </a:lnSpc>
              <a:spcBef>
                <a:spcPts val="300"/>
              </a:spcBef>
              <a:defRPr sz="1350"/>
            </a:lvl2pPr>
            <a:lvl3pPr>
              <a:lnSpc>
                <a:spcPct val="100000"/>
              </a:lnSpc>
              <a:spcBef>
                <a:spcPts val="300"/>
              </a:spcBef>
              <a:defRPr sz="1200"/>
            </a:lvl3pPr>
            <a:lvl4pPr marL="808435" indent="-133350">
              <a:lnSpc>
                <a:spcPct val="100000"/>
              </a:lnSpc>
              <a:spcBef>
                <a:spcPts val="300"/>
              </a:spcBef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8021" y="2024066"/>
            <a:ext cx="5472179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375"/>
              </a:spcBef>
              <a:defRPr sz="1500"/>
            </a:lvl1pPr>
            <a:lvl2pPr>
              <a:lnSpc>
                <a:spcPct val="100000"/>
              </a:lnSpc>
              <a:spcBef>
                <a:spcPts val="300"/>
              </a:spcBef>
              <a:defRPr sz="1350"/>
            </a:lvl2pPr>
            <a:lvl3pPr>
              <a:lnSpc>
                <a:spcPct val="100000"/>
              </a:lnSpc>
              <a:spcBef>
                <a:spcPts val="300"/>
              </a:spcBef>
              <a:defRPr sz="1200"/>
            </a:lvl3pPr>
            <a:lvl4pPr>
              <a:lnSpc>
                <a:spcPct val="100000"/>
              </a:lnSpc>
              <a:spcBef>
                <a:spcPts val="300"/>
              </a:spcBef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628A-2A40-4B37-B167-309C0EBB4BBF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91764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1E89-2EE0-4320-B5A2-F15E505D5862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6204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0B62-60FD-48EF-B2F4-6E7265AD3459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3"/>
            <a:ext cx="113284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71490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auftak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91D9-FBFE-4ACC-A99A-BC74A6E03CC5}" type="datetime1">
              <a:rPr lang="de-DE" smtClean="0"/>
              <a:pPr/>
              <a:t>09.09.20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431800" y="1565138"/>
            <a:ext cx="11328400" cy="4672150"/>
          </a:xfrm>
          <a:solidFill>
            <a:schemeClr val="tx1"/>
          </a:solidFill>
        </p:spPr>
        <p:txBody>
          <a:bodyPr lIns="144000" tIns="450000"/>
          <a:lstStyle>
            <a:lvl1pPr marL="0" indent="0">
              <a:lnSpc>
                <a:spcPct val="114000"/>
              </a:lnSpc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Inhalt und Hintergrundfarbe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800" y="612000"/>
            <a:ext cx="11328400" cy="972000"/>
          </a:xfrm>
          <a:solidFill>
            <a:schemeClr val="tx1"/>
          </a:solidFill>
        </p:spPr>
        <p:txBody>
          <a:bodyPr lIns="140400"/>
          <a:lstStyle>
            <a:lvl1pPr>
              <a:lnSpc>
                <a:spcPct val="100000"/>
              </a:lnSpc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und Hintergrundfarbe bearbeiten</a:t>
            </a:r>
          </a:p>
        </p:txBody>
      </p:sp>
    </p:spTree>
    <p:extLst>
      <p:ext uri="{BB962C8B-B14F-4D97-AF65-F5344CB8AC3E}">
        <p14:creationId xmlns:p14="http://schemas.microsoft.com/office/powerpoint/2010/main" val="8344175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90501" y="152403"/>
            <a:ext cx="11812801" cy="968905"/>
            <a:chOff x="142874" y="152400"/>
            <a:chExt cx="8859601" cy="612775"/>
          </a:xfrm>
          <a:solidFill>
            <a:schemeClr val="bg2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83500" y="6308726"/>
            <a:ext cx="81609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BD23B19E-8C35-419D-B8B2-87612A89E43F}" type="datetime1">
              <a:rPr lang="de-DE" smtClean="0"/>
              <a:pPr/>
              <a:t>09.09.20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02" y="6308726"/>
            <a:ext cx="427815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01801" y="6308726"/>
            <a:ext cx="3556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2024064"/>
            <a:ext cx="11311917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1413132" y="6300190"/>
            <a:ext cx="141277" cy="468312"/>
          </a:xfrm>
          <a:prstGeom prst="rect">
            <a:avLst/>
          </a:prstGeom>
          <a:noFill/>
        </p:spPr>
        <p:txBody>
          <a:bodyPr wrap="none" lIns="27000" rIns="27000" rtlCol="0" anchor="ctr" anchorCtr="0">
            <a:noAutofit/>
          </a:bodyPr>
          <a:lstStyle/>
          <a:p>
            <a:pPr algn="ctr"/>
            <a:r>
              <a:rPr lang="de-CH" sz="6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446012" y="6300189"/>
            <a:ext cx="141277" cy="468312"/>
          </a:xfrm>
          <a:prstGeom prst="rect">
            <a:avLst/>
          </a:prstGeom>
          <a:noFill/>
        </p:spPr>
        <p:txBody>
          <a:bodyPr wrap="none" lIns="27000" rIns="27000" rtlCol="0" anchor="ctr" anchorCtr="0">
            <a:noAutofit/>
          </a:bodyPr>
          <a:lstStyle/>
          <a:p>
            <a:pPr algn="ctr"/>
            <a:r>
              <a:rPr lang="de-CH" sz="6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906761"/>
            <a:ext cx="11328400" cy="637898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0" rIns="144000" bIns="0" rtlCol="0" anchor="ctr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2" y="6448497"/>
            <a:ext cx="912265" cy="1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4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0297" indent="-198835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70322" indent="-200025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808435" indent="-133350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547" indent="-138113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je.com/en/arc/" TargetMode="External"/><Relationship Id="rId2" Type="http://schemas.openxmlformats.org/officeDocument/2006/relationships/hyperlink" Target="https://sunagawalab.ethz.ch/MIM_SW/HS-2020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nagawalab.ethz.ch/MIM_SW/HS-2020/cfDNA_paper.pd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Shinichi Sunagawa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F4FBE-0522-49A2-A01E-13F521B4C0B7}" type="datetime1"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MIM workshop: General principles of scientific writing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08./09. Sep. 2020</a:t>
            </a:r>
          </a:p>
        </p:txBody>
      </p:sp>
    </p:spTree>
    <p:extLst>
      <p:ext uri="{BB962C8B-B14F-4D97-AF65-F5344CB8AC3E}">
        <p14:creationId xmlns:p14="http://schemas.microsoft.com/office/powerpoint/2010/main" val="110887825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41193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S06xE02 – Start structuring your report</a:t>
            </a:r>
          </a:p>
          <a:p>
            <a:pPr>
              <a:buFontTx/>
              <a:buChar char="-"/>
            </a:pPr>
            <a:r>
              <a:rPr lang="en-US" b="1" dirty="0"/>
              <a:t>Use abstract (draft or bullet points) and start “skeleton” for your report</a:t>
            </a:r>
          </a:p>
          <a:p>
            <a:pPr>
              <a:buFontTx/>
              <a:buChar char="-"/>
            </a:pPr>
            <a:r>
              <a:rPr lang="en-US" b="1" dirty="0"/>
              <a:t>Introduction</a:t>
            </a:r>
          </a:p>
          <a:p>
            <a:pPr lvl="1">
              <a:buFontTx/>
              <a:buChar char="-"/>
            </a:pPr>
            <a:r>
              <a:rPr lang="en-US" b="1" dirty="0"/>
              <a:t>Paragraph 1: background, state-of-the-art on subject</a:t>
            </a:r>
          </a:p>
          <a:p>
            <a:pPr lvl="1">
              <a:buFontTx/>
              <a:buChar char="-"/>
            </a:pPr>
            <a:r>
              <a:rPr lang="en-US" b="1" dirty="0"/>
              <a:t>Paragraph 2: focus on specific topic</a:t>
            </a:r>
          </a:p>
          <a:p>
            <a:pPr lvl="1">
              <a:buFontTx/>
              <a:buChar char="-"/>
            </a:pPr>
            <a:r>
              <a:rPr lang="en-US" b="1" dirty="0"/>
              <a:t>Paragraph 3: problem statement</a:t>
            </a:r>
          </a:p>
          <a:p>
            <a:pPr>
              <a:buFontTx/>
              <a:buChar char="-"/>
            </a:pPr>
            <a:r>
              <a:rPr lang="en-US" b="1" dirty="0"/>
              <a:t>Results</a:t>
            </a:r>
          </a:p>
          <a:p>
            <a:pPr lvl="1">
              <a:buFontTx/>
              <a:buChar char="-"/>
            </a:pPr>
            <a:r>
              <a:rPr lang="en-US" b="1" dirty="0"/>
              <a:t>Section header 1 =  message 1</a:t>
            </a:r>
          </a:p>
          <a:p>
            <a:pPr lvl="1">
              <a:buFontTx/>
              <a:buChar char="-"/>
            </a:pPr>
            <a:r>
              <a:rPr lang="en-US" b="1" dirty="0"/>
              <a:t>Section header 2 = message 2</a:t>
            </a:r>
          </a:p>
          <a:p>
            <a:pPr>
              <a:buFontTx/>
              <a:buChar char="-"/>
            </a:pPr>
            <a:r>
              <a:rPr lang="en-US" b="1" dirty="0"/>
              <a:t>Discussion</a:t>
            </a:r>
          </a:p>
          <a:p>
            <a:pPr lvl="1">
              <a:buFontTx/>
              <a:buChar char="-"/>
            </a:pPr>
            <a:r>
              <a:rPr lang="en-US" b="1" dirty="0"/>
              <a:t>Paragraph 1: message 1 in context of problem/question</a:t>
            </a:r>
          </a:p>
          <a:p>
            <a:pPr>
              <a:buFontTx/>
              <a:buChar char="-"/>
            </a:pPr>
            <a:r>
              <a:rPr lang="en-US" b="1" dirty="0"/>
              <a:t>Figure:</a:t>
            </a:r>
          </a:p>
          <a:p>
            <a:pPr lvl="1">
              <a:buFontTx/>
              <a:buChar char="-"/>
            </a:pPr>
            <a:r>
              <a:rPr lang="en-US" b="1" dirty="0"/>
              <a:t>Title: one sentence message, if possible.</a:t>
            </a:r>
          </a:p>
          <a:p>
            <a:pPr lvl="1">
              <a:buFontTx/>
              <a:buChar char="-"/>
            </a:pPr>
            <a:r>
              <a:rPr lang="en-US" b="1" dirty="0"/>
              <a:t>Legend: what does the figure tell us (rather than describing what the reader looks at)?</a:t>
            </a:r>
          </a:p>
          <a:p>
            <a:pPr marL="271462" lvl="1" indent="0">
              <a:buNone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2F6CB8-9391-4BED-909F-C47A979AE1C4}" type="datetime1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Report writing - practice</a:t>
            </a:r>
          </a:p>
        </p:txBody>
      </p:sp>
    </p:spTree>
    <p:extLst>
      <p:ext uri="{BB962C8B-B14F-4D97-AF65-F5344CB8AC3E}">
        <p14:creationId xmlns:p14="http://schemas.microsoft.com/office/powerpoint/2010/main" val="1932000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21028"/>
            <a:ext cx="11937000" cy="4210046"/>
          </a:xfrm>
        </p:spPr>
        <p:txBody>
          <a:bodyPr/>
          <a:lstStyle/>
          <a:p>
            <a:r>
              <a:rPr lang="en-US" sz="2800" dirty="0"/>
              <a:t>“A guide to scientific writing”, David Lindsay (basic)</a:t>
            </a:r>
          </a:p>
          <a:p>
            <a:r>
              <a:rPr lang="en-US" sz="2800" dirty="0"/>
              <a:t>“Style”, Joseph M. Williams (advanced)</a:t>
            </a:r>
          </a:p>
          <a:p>
            <a:endParaRPr lang="en-US" sz="2800" dirty="0"/>
          </a:p>
          <a:p>
            <a:r>
              <a:rPr lang="en-US" sz="2800" u="sng" dirty="0"/>
              <a:t>Course material:</a:t>
            </a:r>
          </a:p>
          <a:p>
            <a:pPr marL="409576" lvl="3" indent="-271463">
              <a:spcBef>
                <a:spcPts val="375"/>
              </a:spcBef>
            </a:pPr>
            <a:r>
              <a:rPr lang="en-US" sz="2250" dirty="0">
                <a:hlinkClick r:id="rId2"/>
              </a:rPr>
              <a:t>https://sunagawalab.ethz.ch/MIM_SW/HS-2020/</a:t>
            </a:r>
            <a:endParaRPr lang="en-US" sz="2250" dirty="0"/>
          </a:p>
          <a:p>
            <a:pPr marL="138113" lvl="3" indent="0">
              <a:spcBef>
                <a:spcPts val="375"/>
              </a:spcBef>
              <a:buNone/>
            </a:pPr>
            <a:endParaRPr lang="en-US" sz="2800" u="sng" dirty="0"/>
          </a:p>
          <a:p>
            <a:r>
              <a:rPr lang="en-US" sz="2800" u="sng" dirty="0"/>
              <a:t>Example online resource for scientific writing:</a:t>
            </a:r>
          </a:p>
          <a:p>
            <a:pPr marL="471488" lvl="2" indent="-271463">
              <a:spcBef>
                <a:spcPts val="375"/>
              </a:spcBef>
            </a:pPr>
            <a:r>
              <a:rPr lang="en-US" sz="2400" dirty="0">
                <a:hlinkClick r:id="rId3"/>
              </a:rPr>
              <a:t>https://www.aje.com/en/arc/</a:t>
            </a:r>
            <a:endParaRPr lang="en-US" sz="2400" dirty="0"/>
          </a:p>
          <a:p>
            <a:pPr marL="471488" lvl="2" indent="-271463">
              <a:spcBef>
                <a:spcPts val="375"/>
              </a:spcBef>
            </a:pPr>
            <a:endParaRPr lang="en-US" sz="2500" dirty="0"/>
          </a:p>
          <a:p>
            <a:pPr marL="471488" lvl="2" indent="-271463">
              <a:spcBef>
                <a:spcPts val="375"/>
              </a:spcBef>
            </a:pPr>
            <a:endParaRPr lang="en-US" sz="2500" dirty="0"/>
          </a:p>
          <a:p>
            <a:endParaRPr lang="en-US" sz="28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US" sz="3600" dirty="0"/>
              <a:t>Resources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6247337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Research report </a:t>
            </a:r>
            <a:r>
              <a:rPr lang="en-GB" sz="3600" b="1" dirty="0"/>
              <a:t>due on 16. September 2020</a:t>
            </a:r>
          </a:p>
          <a:p>
            <a:r>
              <a:rPr lang="en-US" sz="3600" dirty="0"/>
              <a:t>max. 1,500 words, min. 1 fig and/or 1 table.</a:t>
            </a:r>
          </a:p>
          <a:p>
            <a:pPr lvl="1"/>
            <a:r>
              <a:rPr lang="en-US" sz="3600" dirty="0"/>
              <a:t>TAIRD (MM if needed)</a:t>
            </a:r>
          </a:p>
          <a:p>
            <a:pPr lvl="1"/>
            <a:r>
              <a:rPr lang="en-US" sz="3600" dirty="0"/>
              <a:t> include citations, but no bibliography needed</a:t>
            </a:r>
          </a:p>
          <a:p>
            <a:r>
              <a:rPr lang="en-US" sz="3600" dirty="0"/>
              <a:t>You will receive your certificate upon receipt of report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de-CH" sz="3600" dirty="0" err="1"/>
              <a:t>Assignment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1577785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was not very useful to me?</a:t>
            </a:r>
          </a:p>
          <a:p>
            <a:r>
              <a:rPr lang="en-US" sz="4000" dirty="0"/>
              <a:t>What was missing?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COVID reporting next 10 days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de-CH" sz="3600" dirty="0"/>
              <a:t>Feedback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5170127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S05xE01 - Ten rules to avoid cumbersome expressions</a:t>
            </a:r>
          </a:p>
          <a:p>
            <a:pPr marL="0" indent="0">
              <a:buNone/>
            </a:pPr>
            <a:r>
              <a:rPr lang="en-US" sz="2000" dirty="0"/>
              <a:t>Please download the file: 3.1-A_guide_to_scientific_writing_Chapter3.pdf</a:t>
            </a:r>
          </a:p>
          <a:p>
            <a:pPr marL="0" indent="0">
              <a:buNone/>
            </a:pPr>
            <a:r>
              <a:rPr lang="en-US" sz="2000" dirty="0"/>
              <a:t>In pairs, discuss two rules </a:t>
            </a:r>
            <a:r>
              <a:rPr lang="de-DE" sz="2000" dirty="0"/>
              <a:t>(</a:t>
            </a:r>
            <a:r>
              <a:rPr lang="en-US" sz="2000" dirty="0"/>
              <a:t>of the 10 in total). After that, present these points to all participants.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Cluster of 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Clusters of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Subordinate clauses at beginning of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Nouns derived from verbs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Filler verbs /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Passive vs 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imprecise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compound prepositions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multiple negatives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unfamiliar abbreviations, symbols and references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14818064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2000" dirty="0"/>
              <a:t>Cluster of nouns / adjectives</a:t>
            </a:r>
          </a:p>
          <a:p>
            <a:pPr marL="271462" lvl="1" indent="0">
              <a:buNone/>
            </a:pPr>
            <a:r>
              <a:rPr lang="en-US" sz="1700" dirty="0"/>
              <a:t>Examples: “</a:t>
            </a:r>
            <a:r>
              <a:rPr lang="en-US" sz="1700" b="1" dirty="0"/>
              <a:t>difficult child psychology problems</a:t>
            </a:r>
            <a:r>
              <a:rPr lang="en-US" sz="1700" dirty="0"/>
              <a:t>”, “</a:t>
            </a:r>
            <a:r>
              <a:rPr lang="en-US" sz="1700" b="1" dirty="0"/>
              <a:t>maximum net returns above feed cost ration”</a:t>
            </a:r>
          </a:p>
          <a:p>
            <a:pPr lvl="1"/>
            <a:r>
              <a:rPr lang="en-US" sz="1700" dirty="0"/>
              <a:t>often arise due to over-familiarity within field</a:t>
            </a:r>
          </a:p>
          <a:p>
            <a:pPr lvl="1"/>
            <a:r>
              <a:rPr lang="en-US" sz="1700" dirty="0"/>
              <a:t>often imprecise</a:t>
            </a:r>
          </a:p>
          <a:p>
            <a:pPr lvl="1"/>
            <a:r>
              <a:rPr lang="en-US" sz="1700" dirty="0"/>
              <a:t>connection may not be clear: difficult child?, difficult problem?</a:t>
            </a:r>
          </a:p>
          <a:p>
            <a:pPr lvl="1"/>
            <a:r>
              <a:rPr lang="en-US" sz="1700" dirty="0"/>
              <a:t>use of prepositions may resolve: the problems </a:t>
            </a:r>
            <a:r>
              <a:rPr lang="en-US" sz="1700" u="sng" dirty="0"/>
              <a:t>of</a:t>
            </a:r>
            <a:r>
              <a:rPr lang="en-US" sz="1700" dirty="0"/>
              <a:t> difficult child psychology</a:t>
            </a:r>
          </a:p>
          <a:p>
            <a:pPr lvl="1"/>
            <a:r>
              <a:rPr lang="en-US" sz="1700" dirty="0"/>
              <a:t>replace nouns by adjectives: psycholo</a:t>
            </a:r>
            <a:r>
              <a:rPr lang="en-US" sz="1700" u="sng" dirty="0"/>
              <a:t>gical</a:t>
            </a:r>
            <a:r>
              <a:rPr lang="en-US" sz="1700" dirty="0"/>
              <a:t> problems</a:t>
            </a:r>
          </a:p>
          <a:p>
            <a:pPr lvl="1"/>
            <a:r>
              <a:rPr lang="en-US" sz="1700" dirty="0"/>
              <a:t>use of hyphen: tamoxifen-injection</a:t>
            </a:r>
          </a:p>
          <a:p>
            <a:pPr marL="271462" lvl="1" indent="0">
              <a:buNone/>
            </a:pPr>
            <a:endParaRPr lang="en-US" sz="1700" dirty="0"/>
          </a:p>
          <a:p>
            <a:pPr lvl="1"/>
            <a:endParaRPr lang="en-US" sz="17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3406359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Subordinate clauses at beginning of sentence</a:t>
            </a:r>
          </a:p>
          <a:p>
            <a:pPr marL="271462" lvl="1" indent="0">
              <a:buNone/>
            </a:pPr>
            <a:r>
              <a:rPr lang="en-US" sz="1800" dirty="0"/>
              <a:t>Example: “</a:t>
            </a:r>
            <a:r>
              <a:rPr lang="en-US" sz="1800" b="1" dirty="0"/>
              <a:t>Thus, although there were too few plots to show all of the interactions which we thought […], under the conditions of the experiment […], copper and zinc acted additively.”</a:t>
            </a:r>
          </a:p>
          <a:p>
            <a:pPr marL="271462" lvl="1" indent="0">
              <a:buNone/>
            </a:pPr>
            <a:endParaRPr lang="en-US" sz="1800" b="1" dirty="0"/>
          </a:p>
          <a:p>
            <a:pPr marL="271462" lvl="1" indent="0">
              <a:buNone/>
            </a:pPr>
            <a:r>
              <a:rPr lang="en-US" sz="1800" b="1" dirty="0"/>
              <a:t>“Thus, copper and zinc acted additively under the conditions of our experiment, although there were </a:t>
            </a:r>
            <a:r>
              <a:rPr lang="en-US" sz="1800" b="1" dirty="0" err="1"/>
              <a:t>etc</a:t>
            </a:r>
            <a:r>
              <a:rPr lang="en-US" sz="1800" dirty="0"/>
              <a:t>”</a:t>
            </a:r>
          </a:p>
          <a:p>
            <a:pPr marL="271462" lvl="1" indent="0">
              <a:buNone/>
            </a:pPr>
            <a:endParaRPr lang="en-US" sz="1800" dirty="0"/>
          </a:p>
          <a:p>
            <a:pPr marL="271462" lvl="1" indent="0">
              <a:buNone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1800" dirty="0">
                <a:solidFill>
                  <a:srgbClr val="0070C0"/>
                </a:solidFill>
              </a:rPr>
              <a:t>Beginning of sentence, important, so sentence should start with it</a:t>
            </a:r>
          </a:p>
          <a:p>
            <a:endParaRPr lang="en-US" dirty="0"/>
          </a:p>
          <a:p>
            <a:r>
              <a:rPr lang="en-US" dirty="0"/>
              <a:t>Avoid:</a:t>
            </a:r>
          </a:p>
          <a:p>
            <a:pPr lvl="1"/>
            <a:r>
              <a:rPr lang="en-US" dirty="0"/>
              <a:t>“Despite the fact that”</a:t>
            </a:r>
          </a:p>
          <a:p>
            <a:pPr lvl="1"/>
            <a:r>
              <a:rPr lang="en-US" dirty="0"/>
              <a:t>”While”, “Whilst”…</a:t>
            </a:r>
          </a:p>
          <a:p>
            <a:pPr marL="470297" lvl="2" indent="0">
              <a:buNone/>
            </a:pPr>
            <a:r>
              <a:rPr lang="en-US" dirty="0"/>
              <a:t>--&gt; Only exception, if content of subordinate clause is indeed most important part</a:t>
            </a:r>
          </a:p>
          <a:p>
            <a:r>
              <a:rPr lang="en-US" dirty="0"/>
              <a:t>Nouns derived from verbs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0610265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Nouns derived from verbs</a:t>
            </a:r>
          </a:p>
          <a:p>
            <a:pPr marL="271462" lvl="1" indent="0">
              <a:buNone/>
            </a:pPr>
            <a:r>
              <a:rPr lang="en-US" dirty="0"/>
              <a:t>Example: </a:t>
            </a:r>
          </a:p>
          <a:p>
            <a:pPr marL="271462" lvl="1" indent="0">
              <a:buNone/>
            </a:pPr>
            <a:r>
              <a:rPr lang="en-US" dirty="0"/>
              <a:t>“</a:t>
            </a:r>
            <a:r>
              <a:rPr lang="en-US" dirty="0">
                <a:highlight>
                  <a:srgbClr val="FFFF00"/>
                </a:highlight>
              </a:rPr>
              <a:t>Weights</a:t>
            </a:r>
            <a:r>
              <a:rPr lang="en-US" dirty="0"/>
              <a:t> of the animals were taken” </a:t>
            </a:r>
            <a:r>
              <a:rPr lang="en-US" dirty="0">
                <a:sym typeface="Wingdings" pitchFamily="2" charset="2"/>
              </a:rPr>
              <a:t> “</a:t>
            </a:r>
            <a:r>
              <a:rPr lang="en-US" dirty="0"/>
              <a:t>The animals were </a:t>
            </a:r>
            <a:r>
              <a:rPr lang="en-US" dirty="0">
                <a:highlight>
                  <a:srgbClr val="FFFF00"/>
                </a:highlight>
              </a:rPr>
              <a:t>weighed</a:t>
            </a:r>
            <a:r>
              <a:rPr lang="en-US" dirty="0"/>
              <a:t>”</a:t>
            </a:r>
          </a:p>
          <a:p>
            <a:pPr marL="271462" lvl="1" indent="0">
              <a:buNone/>
            </a:pPr>
            <a:r>
              <a:rPr lang="en-US" dirty="0"/>
              <a:t>“Low temperature caused a </a:t>
            </a:r>
            <a:r>
              <a:rPr lang="en-US" dirty="0">
                <a:highlight>
                  <a:srgbClr val="FFFF00"/>
                </a:highlight>
              </a:rPr>
              <a:t>reduction</a:t>
            </a:r>
            <a:r>
              <a:rPr lang="en-US" dirty="0"/>
              <a:t> in the rate of the reaction” </a:t>
            </a:r>
            <a:r>
              <a:rPr lang="en-US" dirty="0">
                <a:sym typeface="Wingdings" pitchFamily="2" charset="2"/>
              </a:rPr>
              <a:t> “Low temperatures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reduced</a:t>
            </a:r>
            <a:r>
              <a:rPr lang="en-US" dirty="0">
                <a:sym typeface="Wingdings" pitchFamily="2" charset="2"/>
              </a:rPr>
              <a:t> the rate of reaction</a:t>
            </a:r>
            <a:r>
              <a:rPr lang="en-US" dirty="0"/>
              <a:t>“</a:t>
            </a:r>
          </a:p>
          <a:p>
            <a:pPr marL="271462" lvl="1" indent="0">
              <a:buNone/>
            </a:pPr>
            <a:endParaRPr lang="en-US" dirty="0"/>
          </a:p>
          <a:p>
            <a:r>
              <a:rPr lang="en-US" sz="1600" dirty="0"/>
              <a:t>Filler verbs / words</a:t>
            </a:r>
          </a:p>
          <a:p>
            <a:pPr marL="271462" lvl="1" indent="0">
              <a:buNone/>
            </a:pPr>
            <a:r>
              <a:rPr lang="en-US" dirty="0"/>
              <a:t>Example:</a:t>
            </a:r>
          </a:p>
          <a:p>
            <a:pPr marL="271462" lvl="1" indent="0">
              <a:buNone/>
            </a:pPr>
            <a:r>
              <a:rPr lang="en-US" dirty="0"/>
              <a:t>“We </a:t>
            </a:r>
            <a:r>
              <a:rPr lang="en-US" dirty="0">
                <a:highlight>
                  <a:srgbClr val="FFFF00"/>
                </a:highlight>
              </a:rPr>
              <a:t>conducted a study o</a:t>
            </a:r>
            <a:r>
              <a:rPr lang="en-US" dirty="0"/>
              <a:t>f pathogenic insects”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“We </a:t>
            </a:r>
            <a:r>
              <a:rPr lang="en-US" dirty="0">
                <a:highlight>
                  <a:srgbClr val="FFFF00"/>
                </a:highlight>
              </a:rPr>
              <a:t>studied</a:t>
            </a:r>
            <a:r>
              <a:rPr lang="en-US" dirty="0"/>
              <a:t> pathogenic insects”</a:t>
            </a:r>
          </a:p>
          <a:p>
            <a:pPr marL="271462" lvl="1" indent="0">
              <a:buNone/>
            </a:pPr>
            <a:r>
              <a:rPr lang="en-US" dirty="0"/>
              <a:t>Focus on noun and rather use it as a verb.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Passive vs active</a:t>
            </a:r>
          </a:p>
          <a:p>
            <a:pPr marL="0" indent="0">
              <a:buNone/>
            </a:pPr>
            <a:r>
              <a:rPr lang="en-US" sz="1600" dirty="0"/>
              <a:t>	Example: Patients were observed by two people for signs of abnormal </a:t>
            </a:r>
            <a:r>
              <a:rPr lang="en-US" sz="1600" dirty="0" err="1"/>
              <a:t>behaviours</a:t>
            </a:r>
            <a:r>
              <a:rPr lang="en-US" sz="1600" dirty="0"/>
              <a:t>…</a:t>
            </a:r>
          </a:p>
          <a:p>
            <a:pPr marL="0" indent="0">
              <a:buNone/>
            </a:pPr>
            <a:r>
              <a:rPr lang="en-US" sz="1600" dirty="0"/>
              <a:t>	Encouraged to use active voice, but not strict</a:t>
            </a:r>
          </a:p>
          <a:p>
            <a:pPr marL="0" indent="0">
              <a:buNone/>
            </a:pPr>
            <a:r>
              <a:rPr lang="en-US" sz="1600" dirty="0"/>
              <a:t>	May depend on emphasis</a:t>
            </a:r>
          </a:p>
          <a:p>
            <a:pPr marL="0" indent="0">
              <a:buNone/>
            </a:pPr>
            <a:r>
              <a:rPr lang="en-US" sz="1600" dirty="0"/>
              <a:t>	Active voice may give impression that something is not generalizable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271462" lvl="1" indent="0">
              <a:buNone/>
            </a:pPr>
            <a:endParaRPr lang="en-US" dirty="0"/>
          </a:p>
          <a:p>
            <a:pPr marL="271462" lvl="1" indent="0">
              <a:buNone/>
            </a:pPr>
            <a:endParaRPr lang="en-US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3201811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Use of imprecise words</a:t>
            </a:r>
          </a:p>
          <a:p>
            <a:pPr lvl="1"/>
            <a:r>
              <a:rPr lang="en-US" sz="1800" dirty="0"/>
              <a:t>Example: considerable, quite, the vast majority, etc., and so forth</a:t>
            </a:r>
          </a:p>
          <a:p>
            <a:pPr lvl="1"/>
            <a:r>
              <a:rPr lang="en-US" sz="1800" dirty="0"/>
              <a:t>Rather use precise numbers</a:t>
            </a:r>
          </a:p>
          <a:p>
            <a:pPr lvl="1"/>
            <a:r>
              <a:rPr lang="en-US" sz="1800" dirty="0"/>
              <a:t>Do not use etc. and so forth if running out of examples</a:t>
            </a:r>
          </a:p>
          <a:p>
            <a:pPr lvl="2"/>
            <a:r>
              <a:rPr lang="en-US" sz="1650" dirty="0"/>
              <a:t>Unless clear: “aliquots were labeled 1,2,3, etc.”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of compound prepositions</a:t>
            </a:r>
          </a:p>
          <a:p>
            <a:pPr lvl="1"/>
            <a:r>
              <a:rPr lang="en-US" dirty="0"/>
              <a:t>Example: in the case of , in regard to, subsequent to, …</a:t>
            </a:r>
          </a:p>
          <a:p>
            <a:pPr lvl="1"/>
            <a:r>
              <a:rPr lang="en-US" dirty="0"/>
              <a:t>Can be shortened: “prior to” -&gt; ”before”, “subsequent to” -&gt; “after”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314154570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1600" dirty="0"/>
              <a:t>Use of multiple negatives</a:t>
            </a:r>
          </a:p>
          <a:p>
            <a:pPr marL="0" indent="0">
              <a:buNone/>
            </a:pPr>
            <a:r>
              <a:rPr lang="en-US" sz="1600" dirty="0"/>
              <a:t>Examples: not unlikely, not inefficient </a:t>
            </a:r>
            <a:r>
              <a:rPr lang="en-US" sz="1600" dirty="0">
                <a:sym typeface="Wingdings" pitchFamily="2" charset="2"/>
              </a:rPr>
              <a:t> likely, efficient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Use of unfamiliar abbreviations, symbols and references</a:t>
            </a:r>
          </a:p>
          <a:p>
            <a:pPr marL="0" indent="0">
              <a:buNone/>
            </a:pPr>
            <a:r>
              <a:rPr lang="en-US" sz="1600" dirty="0"/>
              <a:t>Example: </a:t>
            </a:r>
          </a:p>
          <a:p>
            <a:r>
              <a:rPr lang="en-US" sz="1600" dirty="0"/>
              <a:t>Use sparsely and when useful, e.g., if used more than 3 times</a:t>
            </a:r>
          </a:p>
          <a:p>
            <a:r>
              <a:rPr lang="en-US" sz="1600" dirty="0"/>
              <a:t>Use if very well known AA, DNA</a:t>
            </a:r>
          </a:p>
          <a:p>
            <a:r>
              <a:rPr lang="en-US" sz="1600" dirty="0"/>
              <a:t>In figures, spell out: or use in figure, but introduce in figure legend</a:t>
            </a:r>
          </a:p>
          <a:p>
            <a:r>
              <a:rPr lang="en-US" sz="1600" dirty="0"/>
              <a:t>In the text: do not write: kg day</a:t>
            </a:r>
            <a:r>
              <a:rPr lang="en-US" sz="1600" baseline="30000" dirty="0"/>
              <a:t>-1 </a:t>
            </a:r>
            <a:r>
              <a:rPr lang="en-US" sz="1600" dirty="0">
                <a:sym typeface="Wingdings" pitchFamily="2" charset="2"/>
              </a:rPr>
              <a:t> kg per day.</a:t>
            </a:r>
          </a:p>
          <a:p>
            <a:r>
              <a:rPr lang="en-US" sz="1600" dirty="0"/>
              <a:t>Avoid using footnotes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3686816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21028"/>
            <a:ext cx="11297423" cy="4210046"/>
          </a:xfrm>
        </p:spPr>
        <p:txBody>
          <a:bodyPr/>
          <a:lstStyle/>
          <a:p>
            <a:r>
              <a:rPr lang="en-US" sz="2400" b="1" dirty="0"/>
              <a:t>S05xE02 – Please review the guideline for word usage: </a:t>
            </a:r>
          </a:p>
          <a:p>
            <a:pPr marL="0" indent="0">
              <a:buNone/>
            </a:pPr>
            <a:r>
              <a:rPr lang="en-US" sz="2400" dirty="0"/>
              <a:t>3.2-Word_Usage_Scientific_Writing.pdf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Then, use again the article: </a:t>
            </a:r>
            <a:r>
              <a:rPr lang="en-US" sz="2400" dirty="0">
                <a:hlinkClick r:id="rId2"/>
              </a:rPr>
              <a:t>cfDNA_paper.pdf</a:t>
            </a:r>
            <a:r>
              <a:rPr lang="en-US" sz="2400" dirty="0"/>
              <a:t> and this time, chose a section and </a:t>
            </a:r>
            <a:r>
              <a:rPr lang="en-US" sz="2400" u="sng" dirty="0"/>
              <a:t>identify cumbersome writing and/or word usage </a:t>
            </a:r>
            <a:r>
              <a:rPr lang="en-US" sz="2400" dirty="0"/>
              <a:t>that could be improved.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US" sz="3600" dirty="0"/>
              <a:t>Be an informed editor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425033528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41193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S06xE01 – Structuring (before writing) a scientific research article</a:t>
            </a:r>
          </a:p>
          <a:p>
            <a:pPr marL="0" indent="0">
              <a:buNone/>
            </a:pPr>
            <a:r>
              <a:rPr lang="en-US" dirty="0"/>
              <a:t>Please open the file “4-Draft_manuscript.docx” and make suggestion how the paragraphs could be improved </a:t>
            </a:r>
            <a:endParaRPr lang="en-US" u="sng" dirty="0"/>
          </a:p>
          <a:p>
            <a:pPr marL="0" indent="0">
              <a:buNone/>
            </a:pPr>
            <a:r>
              <a:rPr lang="en-US" u="sng" dirty="0"/>
              <a:t>a) in terms of format/structure:</a:t>
            </a:r>
          </a:p>
          <a:p>
            <a:pPr>
              <a:buFontTx/>
              <a:buChar char="-"/>
            </a:pPr>
            <a:r>
              <a:rPr lang="en-US" sz="1500" dirty="0"/>
              <a:t>Background from broad to narrow</a:t>
            </a:r>
          </a:p>
          <a:p>
            <a:pPr>
              <a:buFontTx/>
              <a:buChar char="-"/>
            </a:pPr>
            <a:r>
              <a:rPr lang="en-US" sz="1500" dirty="0"/>
              <a:t>Focused on study (not general information)</a:t>
            </a:r>
          </a:p>
          <a:p>
            <a:pPr>
              <a:buFontTx/>
              <a:buChar char="-"/>
            </a:pPr>
            <a:r>
              <a:rPr lang="en-US" sz="1500" dirty="0"/>
              <a:t>Problem / Hypothesis / Question clearly stated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 f</a:t>
            </a:r>
            <a:r>
              <a:rPr lang="en-US" sz="1600" dirty="0"/>
              <a:t>or each paragraph, try focusing on the question: what is the topic/idea? What could have been the initial bullet points for each paragraph?</a:t>
            </a:r>
          </a:p>
          <a:p>
            <a:pPr>
              <a:buFontTx/>
              <a:buChar char="-"/>
            </a:pPr>
            <a:endParaRPr lang="en-US" sz="1500" dirty="0"/>
          </a:p>
          <a:p>
            <a:pPr marL="0" indent="0">
              <a:buNone/>
            </a:pPr>
            <a:r>
              <a:rPr lang="en-US" u="sng" dirty="0"/>
              <a:t>b) and by making use of the tools you learned:</a:t>
            </a:r>
          </a:p>
          <a:p>
            <a:pPr lvl="1">
              <a:buFontTx/>
              <a:buChar char="-"/>
            </a:pPr>
            <a:r>
              <a:rPr lang="en-US" dirty="0"/>
              <a:t>Power of position</a:t>
            </a:r>
          </a:p>
          <a:p>
            <a:pPr lvl="1">
              <a:buFontTx/>
              <a:buChar char="-"/>
            </a:pPr>
            <a:r>
              <a:rPr lang="en-US" dirty="0"/>
              <a:t>Cohesiveness of sentences</a:t>
            </a:r>
          </a:p>
          <a:p>
            <a:pPr lvl="1">
              <a:buFontTx/>
              <a:buChar char="-"/>
            </a:pPr>
            <a:r>
              <a:rPr lang="en-US" dirty="0"/>
              <a:t>Coherence of paragraphs</a:t>
            </a:r>
          </a:p>
          <a:p>
            <a:pPr lvl="1">
              <a:buFontTx/>
              <a:buChar char="-"/>
            </a:pPr>
            <a:r>
              <a:rPr lang="en-US" dirty="0"/>
              <a:t>Avoid cumbersome expressions</a:t>
            </a:r>
          </a:p>
          <a:p>
            <a:pPr lvl="1">
              <a:buFontTx/>
              <a:buChar char="-"/>
            </a:pPr>
            <a:r>
              <a:rPr lang="en-US" dirty="0"/>
              <a:t>Appropriate word usage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2F6CB8-9391-4BED-909F-C47A979AE1C4}" type="datetime1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Report writing - practice</a:t>
            </a:r>
          </a:p>
        </p:txBody>
      </p:sp>
    </p:spTree>
    <p:extLst>
      <p:ext uri="{BB962C8B-B14F-4D97-AF65-F5344CB8AC3E}">
        <p14:creationId xmlns:p14="http://schemas.microsoft.com/office/powerpoint/2010/main" val="3185660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theme/theme1.xml><?xml version="1.0" encoding="utf-8"?>
<a:theme xmlns:a="http://schemas.openxmlformats.org/drawingml/2006/main" name="Default Theme">
  <a:themeElements>
    <a:clrScheme name="ETH Zuerich - Fachwelt">
      <a:dk1>
        <a:sysClr val="windowText" lastClr="000000"/>
      </a:dk1>
      <a:lt1>
        <a:sysClr val="window" lastClr="FFFFFF"/>
      </a:lt1>
      <a:dk2>
        <a:srgbClr val="72791C"/>
      </a:dk2>
      <a:lt2>
        <a:srgbClr val="1269B0"/>
      </a:lt2>
      <a:accent1>
        <a:srgbClr val="91056A"/>
      </a:accent1>
      <a:accent2>
        <a:srgbClr val="6F6F64"/>
      </a:accent2>
      <a:accent3>
        <a:srgbClr val="A8322D"/>
      </a:accent3>
      <a:accent4>
        <a:srgbClr val="007A96"/>
      </a:accent4>
      <a:accent5>
        <a:srgbClr val="956013"/>
      </a:accent5>
      <a:accent6>
        <a:srgbClr val="FFFFFF"/>
      </a:accent6>
      <a:hlink>
        <a:srgbClr val="1269B0"/>
      </a:hlink>
      <a:folHlink>
        <a:srgbClr val="8CB63C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TH Zuerich - Fachwelt">
    <a:dk1>
      <a:sysClr val="windowText" lastClr="000000"/>
    </a:dk1>
    <a:lt1>
      <a:sysClr val="window" lastClr="FFFFFF"/>
    </a:lt1>
    <a:dk2>
      <a:srgbClr val="72791C"/>
    </a:dk2>
    <a:lt2>
      <a:srgbClr val="1269B0"/>
    </a:lt2>
    <a:accent1>
      <a:srgbClr val="91056A"/>
    </a:accent1>
    <a:accent2>
      <a:srgbClr val="6F6F64"/>
    </a:accent2>
    <a:accent3>
      <a:srgbClr val="A8322D"/>
    </a:accent3>
    <a:accent4>
      <a:srgbClr val="007A96"/>
    </a:accent4>
    <a:accent5>
      <a:srgbClr val="956013"/>
    </a:accent5>
    <a:accent6>
      <a:srgbClr val="FFFFFF"/>
    </a:accent6>
    <a:hlink>
      <a:srgbClr val="1269B0"/>
    </a:hlink>
    <a:folHlink>
      <a:srgbClr val="8CB63C"/>
    </a:folHlink>
  </a:clrScheme>
</a:themeOverride>
</file>

<file path=ppt/theme/themeOverride2.xml><?xml version="1.0" encoding="utf-8"?>
<a:themeOverride xmlns:a="http://schemas.openxmlformats.org/drawingml/2006/main">
  <a:clrScheme name="ETH Zuerich - Fachwelt">
    <a:dk1>
      <a:sysClr val="windowText" lastClr="000000"/>
    </a:dk1>
    <a:lt1>
      <a:sysClr val="window" lastClr="FFFFFF"/>
    </a:lt1>
    <a:dk2>
      <a:srgbClr val="72791C"/>
    </a:dk2>
    <a:lt2>
      <a:srgbClr val="1269B0"/>
    </a:lt2>
    <a:accent1>
      <a:srgbClr val="91056A"/>
    </a:accent1>
    <a:accent2>
      <a:srgbClr val="6F6F64"/>
    </a:accent2>
    <a:accent3>
      <a:srgbClr val="A8322D"/>
    </a:accent3>
    <a:accent4>
      <a:srgbClr val="007A96"/>
    </a:accent4>
    <a:accent5>
      <a:srgbClr val="956013"/>
    </a:accent5>
    <a:accent6>
      <a:srgbClr val="FFFFFF"/>
    </a:accent6>
    <a:hlink>
      <a:srgbClr val="1269B0"/>
    </a:hlink>
    <a:folHlink>
      <a:srgbClr val="8CB63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1095</Words>
  <Application>Microsoft Macintosh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Default Theme</vt:lpstr>
      <vt:lpstr>MIM workshop: General principles of scientific writing  08./09. Sep. 2020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Be an informed editor</vt:lpstr>
      <vt:lpstr>Report writing - practice</vt:lpstr>
      <vt:lpstr>Report writing - practice</vt:lpstr>
      <vt:lpstr>Resources</vt:lpstr>
      <vt:lpstr>Assignment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 workshop: General principles of scientific writing  08./09. Sep. 2020</dc:title>
  <dc:creator>Sunagawa  Shinichi</dc:creator>
  <cp:lastModifiedBy>Sunagawa  Shinichi</cp:lastModifiedBy>
  <cp:revision>15</cp:revision>
  <dcterms:created xsi:type="dcterms:W3CDTF">2020-09-08T14:51:54Z</dcterms:created>
  <dcterms:modified xsi:type="dcterms:W3CDTF">2020-09-09T10:47:37Z</dcterms:modified>
</cp:coreProperties>
</file>