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7" r:id="rId2"/>
    <p:sldId id="302" r:id="rId3"/>
    <p:sldId id="292" r:id="rId4"/>
    <p:sldId id="306" r:id="rId5"/>
    <p:sldId id="303" r:id="rId6"/>
    <p:sldId id="307" r:id="rId7"/>
    <p:sldId id="308" r:id="rId8"/>
    <p:sldId id="290" r:id="rId9"/>
    <p:sldId id="256" r:id="rId10"/>
    <p:sldId id="304" r:id="rId11"/>
    <p:sldId id="305" r:id="rId12"/>
    <p:sldId id="278" r:id="rId13"/>
    <p:sldId id="309" r:id="rId14"/>
    <p:sldId id="279" r:id="rId15"/>
    <p:sldId id="310" r:id="rId16"/>
    <p:sldId id="298" r:id="rId17"/>
    <p:sldId id="293" r:id="rId18"/>
    <p:sldId id="276" r:id="rId19"/>
    <p:sldId id="262" r:id="rId20"/>
    <p:sldId id="294" r:id="rId21"/>
    <p:sldId id="289" r:id="rId22"/>
    <p:sldId id="260" r:id="rId23"/>
    <p:sldId id="263" r:id="rId24"/>
    <p:sldId id="264" r:id="rId25"/>
    <p:sldId id="267" r:id="rId26"/>
    <p:sldId id="268" r:id="rId27"/>
    <p:sldId id="266" r:id="rId28"/>
    <p:sldId id="281" r:id="rId29"/>
    <p:sldId id="280" r:id="rId30"/>
    <p:sldId id="299" r:id="rId31"/>
    <p:sldId id="295" r:id="rId32"/>
    <p:sldId id="296" r:id="rId33"/>
    <p:sldId id="269" r:id="rId34"/>
    <p:sldId id="270" r:id="rId35"/>
    <p:sldId id="271" r:id="rId36"/>
    <p:sldId id="287" r:id="rId37"/>
    <p:sldId id="297" r:id="rId38"/>
    <p:sldId id="277" r:id="rId39"/>
    <p:sldId id="291" r:id="rId40"/>
    <p:sldId id="28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autoAdjust="0"/>
    <p:restoredTop sz="94674"/>
  </p:normalViewPr>
  <p:slideViewPr>
    <p:cSldViewPr snapToGrid="0">
      <p:cViewPr varScale="1">
        <p:scale>
          <a:sx n="124" d="100"/>
          <a:sy n="124" d="100"/>
        </p:scale>
        <p:origin x="584" y="168"/>
      </p:cViewPr>
      <p:guideLst>
        <p:guide orient="horz" pos="2160"/>
        <p:guide pos="3840"/>
      </p:guideLst>
    </p:cSldViewPr>
  </p:slideViewPr>
  <p:notesTextViewPr>
    <p:cViewPr>
      <p:scale>
        <a:sx n="1" d="1"/>
        <a:sy n="1" d="1"/>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7EBF1A-61CE-7F42-8615-B9D980F08E3B}" type="datetimeFigureOut">
              <a:rPr lang="en-US" smtClean="0"/>
              <a:t>9/9/20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211867-1EE2-4D48-BBBF-7BBFF473D372}" type="slidenum">
              <a:rPr lang="en-US" smtClean="0"/>
              <a:t>‹#›</a:t>
            </a:fld>
            <a:endParaRPr lang="en-US"/>
          </a:p>
        </p:txBody>
      </p:sp>
    </p:spTree>
    <p:extLst>
      <p:ext uri="{BB962C8B-B14F-4D97-AF65-F5344CB8AC3E}">
        <p14:creationId xmlns:p14="http://schemas.microsoft.com/office/powerpoint/2010/main" val="55301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DB2CA-BD80-A440-A26A-DE1178F01822}" type="datetimeFigureOut">
              <a:rPr lang="en-US" smtClean="0"/>
              <a:t>9/9/20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13A8F-D259-134D-9044-D729B66EAAB3}" type="slidenum">
              <a:rPr lang="en-US" smtClean="0"/>
              <a:t>‹#›</a:t>
            </a:fld>
            <a:endParaRPr lang="en-US"/>
          </a:p>
        </p:txBody>
      </p:sp>
    </p:spTree>
    <p:extLst>
      <p:ext uri="{BB962C8B-B14F-4D97-AF65-F5344CB8AC3E}">
        <p14:creationId xmlns:p14="http://schemas.microsoft.com/office/powerpoint/2010/main" val="79608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31800" y="4563876"/>
            <a:ext cx="11328400" cy="1673412"/>
          </a:xfrm>
          <a:solidFill>
            <a:schemeClr val="bg2"/>
          </a:solidFill>
        </p:spPr>
        <p:txBody>
          <a:bodyPr lIns="144000" tIns="108000" bIns="0" anchor="t" anchorCtr="0"/>
          <a:lstStyle>
            <a:lvl1pPr marL="0" indent="0" algn="l">
              <a:lnSpc>
                <a:spcPct val="100000"/>
              </a:lnSpc>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sp>
        <p:nvSpPr>
          <p:cNvPr id="4" name="Datumsplatzhalter 3"/>
          <p:cNvSpPr>
            <a:spLocks noGrp="1"/>
          </p:cNvSpPr>
          <p:nvPr>
            <p:ph type="dt" sz="half" idx="10"/>
          </p:nvPr>
        </p:nvSpPr>
        <p:spPr/>
        <p:txBody>
          <a:bodyPr/>
          <a:lstStyle/>
          <a:p>
            <a:fld id="{92BF4FBE-0522-49A2-A01E-13F521B4C0B7}" type="datetime1">
              <a:rPr lang="de-DE" smtClean="0"/>
              <a:pPr/>
              <a:t>09.09.20</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2" name="Titel 1"/>
          <p:cNvSpPr>
            <a:spLocks noGrp="1"/>
          </p:cNvSpPr>
          <p:nvPr>
            <p:ph type="ctrTitle"/>
          </p:nvPr>
        </p:nvSpPr>
        <p:spPr>
          <a:xfrm>
            <a:off x="431800" y="3429000"/>
            <a:ext cx="11328400" cy="1152128"/>
          </a:xfrm>
          <a:solidFill>
            <a:schemeClr val="bg2"/>
          </a:solidFill>
        </p:spPr>
        <p:txBody>
          <a:bodyPr wrap="square" lIns="144000" tIns="72000" anchor="t" anchorCtr="0"/>
          <a:lstStyle>
            <a:lvl1pPr>
              <a:lnSpc>
                <a:spcPct val="100000"/>
              </a:lnSpc>
              <a:spcBef>
                <a:spcPts val="0"/>
              </a:spcBef>
              <a:defRPr sz="2400">
                <a:solidFill>
                  <a:schemeClr val="bg1"/>
                </a:solidFill>
              </a:defRPr>
            </a:lvl1pPr>
          </a:lstStyle>
          <a:p>
            <a:r>
              <a:rPr lang="de-CH"/>
              <a:t>Click to edit Master title style</a:t>
            </a:r>
            <a:endParaRPr lang="de-DE" dirty="0"/>
          </a:p>
        </p:txBody>
      </p:sp>
    </p:spTree>
    <p:extLst>
      <p:ext uri="{BB962C8B-B14F-4D97-AF65-F5344CB8AC3E}">
        <p14:creationId xmlns:p14="http://schemas.microsoft.com/office/powerpoint/2010/main" val="32237489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elauftakt B">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612003"/>
            <a:ext cx="11328400" cy="5616575"/>
          </a:xfrm>
          <a:solidFill>
            <a:schemeClr val="tx1"/>
          </a:solidFill>
        </p:spPr>
        <p:txBody>
          <a:bodyPr lIns="144000" tIns="450000" bIns="0" anchor="t" anchorCtr="0"/>
          <a:lstStyle>
            <a:lvl1pPr>
              <a:lnSpc>
                <a:spcPct val="113000"/>
              </a:lnSpc>
              <a:defRPr sz="2400" baseline="0">
                <a:solidFill>
                  <a:schemeClr val="bg1"/>
                </a:solidFill>
              </a:defRPr>
            </a:lvl1pPr>
          </a:lstStyle>
          <a:p>
            <a:r>
              <a:rPr lang="de-DE" dirty="0"/>
              <a:t>Titel und Hintergrundfarbe bearbeiten</a:t>
            </a:r>
          </a:p>
        </p:txBody>
      </p:sp>
      <p:sp>
        <p:nvSpPr>
          <p:cNvPr id="3" name="Datumsplatzhalter 2"/>
          <p:cNvSpPr>
            <a:spLocks noGrp="1"/>
          </p:cNvSpPr>
          <p:nvPr>
            <p:ph type="dt" sz="half" idx="10"/>
          </p:nvPr>
        </p:nvSpPr>
        <p:spPr/>
        <p:txBody>
          <a:bodyPr/>
          <a:lstStyle/>
          <a:p>
            <a:fld id="{681F6098-E9E1-42B4-9C80-2F52B9453439}" type="datetime1">
              <a:rPr lang="de-DE" smtClean="0"/>
              <a:pPr/>
              <a:t>09.09.20</a:t>
            </a:fld>
            <a:endParaRPr lang="de-DE"/>
          </a:p>
        </p:txBody>
      </p:sp>
      <p:sp>
        <p:nvSpPr>
          <p:cNvPr id="4" name="Fußzeilenplatzhalter 3"/>
          <p:cNvSpPr>
            <a:spLocks noGrp="1"/>
          </p:cNvSpPr>
          <p:nvPr>
            <p:ph type="ftr" sz="quarter" idx="11"/>
          </p:nvPr>
        </p:nvSpPr>
        <p:spPr/>
        <p:txBody>
          <a:bodyPr/>
          <a:lstStyle/>
          <a:p>
            <a:r>
              <a:rPr lang="de-DE"/>
              <a:t>((Vorname Nachname))</a:t>
            </a:r>
          </a:p>
        </p:txBody>
      </p:sp>
      <p:sp>
        <p:nvSpPr>
          <p:cNvPr id="5" name="Foliennummernplatzhalter 4"/>
          <p:cNvSpPr>
            <a:spLocks noGrp="1"/>
          </p:cNvSpPr>
          <p:nvPr>
            <p:ph type="sldNum" sz="quarter" idx="12"/>
          </p:nvPr>
        </p:nvSpPr>
        <p:spPr/>
        <p:txBody>
          <a:bodyPr/>
          <a:lstStyle/>
          <a:p>
            <a:fld id="{6C6AE60A-B69C-4790-82F7-3882EDF23186}" type="slidenum">
              <a:rPr lang="de-DE" smtClean="0"/>
              <a:pPr/>
              <a:t>‹#›</a:t>
            </a:fld>
            <a:endParaRPr lang="de-DE"/>
          </a:p>
        </p:txBody>
      </p:sp>
    </p:spTree>
    <p:extLst>
      <p:ext uri="{BB962C8B-B14F-4D97-AF65-F5344CB8AC3E}">
        <p14:creationId xmlns:p14="http://schemas.microsoft.com/office/powerpoint/2010/main" val="56043051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1711-805D-154B-948D-8B806D945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74297-8C43-6D46-9AD9-1E83E162D8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634CF-C000-844F-AD50-C3C66D101F53}"/>
              </a:ext>
            </a:extLst>
          </p:cNvPr>
          <p:cNvSpPr>
            <a:spLocks noGrp="1"/>
          </p:cNvSpPr>
          <p:nvPr>
            <p:ph type="dt" sz="half" idx="10"/>
          </p:nvPr>
        </p:nvSpPr>
        <p:spPr/>
        <p:txBody>
          <a:bodyPr/>
          <a:lstStyle/>
          <a:p>
            <a:fld id="{DA43C29D-6432-A543-ADF7-073EAEC3B69B}" type="datetimeFigureOut">
              <a:rPr lang="en-US" smtClean="0"/>
              <a:t>9/9/20</a:t>
            </a:fld>
            <a:endParaRPr lang="en-US"/>
          </a:p>
        </p:txBody>
      </p:sp>
      <p:sp>
        <p:nvSpPr>
          <p:cNvPr id="5" name="Footer Placeholder 4">
            <a:extLst>
              <a:ext uri="{FF2B5EF4-FFF2-40B4-BE49-F238E27FC236}">
                <a16:creationId xmlns:a16="http://schemas.microsoft.com/office/drawing/2014/main" id="{76420549-5B76-E744-8CF2-A36286E2B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03BC7-6650-8C49-BEB2-A848A9E068A1}"/>
              </a:ext>
            </a:extLst>
          </p:cNvPr>
          <p:cNvSpPr>
            <a:spLocks noGrp="1"/>
          </p:cNvSpPr>
          <p:nvPr>
            <p:ph type="sldNum" sz="quarter" idx="12"/>
          </p:nvPr>
        </p:nvSpPr>
        <p:spPr/>
        <p:txBody>
          <a:bodyPr/>
          <a:lstStyle/>
          <a:p>
            <a:fld id="{DDB1FC0D-B316-8C49-80A6-7E4B4F4D99D3}" type="slidenum">
              <a:rPr lang="en-US" smtClean="0"/>
              <a:t>‹#›</a:t>
            </a:fld>
            <a:endParaRPr lang="en-US"/>
          </a:p>
        </p:txBody>
      </p:sp>
    </p:spTree>
    <p:extLst>
      <p:ext uri="{BB962C8B-B14F-4D97-AF65-F5344CB8AC3E}">
        <p14:creationId xmlns:p14="http://schemas.microsoft.com/office/powerpoint/2010/main" val="261027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p:nvPr>
        </p:nvSpPr>
        <p:spPr>
          <a:xfrm>
            <a:off x="431800" y="4823308"/>
            <a:ext cx="11328400" cy="1013969"/>
          </a:xfrm>
          <a:solidFill>
            <a:schemeClr val="bg2"/>
          </a:solidFill>
        </p:spPr>
        <p:txBody>
          <a:bodyPr wrap="square" lIns="144000" tIns="108000" anchor="t" anchorCtr="0"/>
          <a:lstStyle>
            <a:lvl1pPr>
              <a:lnSpc>
                <a:spcPct val="100000"/>
              </a:lnSpc>
              <a:spcBef>
                <a:spcPts val="0"/>
              </a:spcBef>
              <a:defRPr sz="2100" baseline="0">
                <a:solidFill>
                  <a:schemeClr val="bg1"/>
                </a:solidFill>
              </a:defRPr>
            </a:lvl1pPr>
          </a:lstStyle>
          <a:p>
            <a:r>
              <a:rPr lang="de-CH"/>
              <a:t>Click to edit Master title style</a:t>
            </a:r>
            <a:endParaRPr lang="de-DE" dirty="0"/>
          </a:p>
        </p:txBody>
      </p:sp>
      <p:sp>
        <p:nvSpPr>
          <p:cNvPr id="3" name="Untertitel 2"/>
          <p:cNvSpPr>
            <a:spLocks noGrp="1"/>
          </p:cNvSpPr>
          <p:nvPr>
            <p:ph type="subTitle" idx="1"/>
          </p:nvPr>
        </p:nvSpPr>
        <p:spPr>
          <a:xfrm>
            <a:off x="431800" y="5809756"/>
            <a:ext cx="11328400" cy="427535"/>
          </a:xfrm>
          <a:solidFill>
            <a:schemeClr val="bg2"/>
          </a:solidFill>
        </p:spPr>
        <p:txBody>
          <a:bodyPr lIns="144000" bIns="108000" anchor="b" anchorCtr="0">
            <a:noAutofit/>
          </a:bodyPr>
          <a:lstStyle>
            <a:lvl1pPr marL="0" indent="0" algn="l">
              <a:lnSpc>
                <a:spcPct val="100000"/>
              </a:lnSpc>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sp>
        <p:nvSpPr>
          <p:cNvPr id="4" name="Datumsplatzhalter 3"/>
          <p:cNvSpPr>
            <a:spLocks noGrp="1"/>
          </p:cNvSpPr>
          <p:nvPr>
            <p:ph type="dt" sz="half" idx="10"/>
          </p:nvPr>
        </p:nvSpPr>
        <p:spPr/>
        <p:txBody>
          <a:bodyPr/>
          <a:lstStyle/>
          <a:p>
            <a:fld id="{0E397BD4-0686-495C-8D8F-54DB8CB790DF}" type="datetime1">
              <a:rPr lang="de-DE" smtClean="0"/>
              <a:pPr/>
              <a:t>09.09.20</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3"/>
            <a:ext cx="11328400" cy="4204512"/>
          </a:xfrm>
          <a:noFill/>
        </p:spPr>
        <p:txBody>
          <a:bodyPr/>
          <a:lstStyle>
            <a:lvl1pPr marL="0" indent="0">
              <a:buNone/>
              <a:defRPr/>
            </a:lvl1pPr>
          </a:lstStyle>
          <a:p>
            <a:r>
              <a:rPr lang="de-CH"/>
              <a:t>Drag picture to placeholder or click icon to add</a:t>
            </a:r>
            <a:endParaRPr lang="de-CH" dirty="0"/>
          </a:p>
        </p:txBody>
      </p:sp>
    </p:spTree>
    <p:extLst>
      <p:ext uri="{BB962C8B-B14F-4D97-AF65-F5344CB8AC3E}">
        <p14:creationId xmlns:p14="http://schemas.microsoft.com/office/powerpoint/2010/main" val="3340524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p:nvPr>
        </p:nvSpPr>
        <p:spPr>
          <a:xfrm>
            <a:off x="431800" y="4823308"/>
            <a:ext cx="11328400" cy="1013969"/>
          </a:xfrm>
          <a:noFill/>
        </p:spPr>
        <p:txBody>
          <a:bodyPr wrap="square" lIns="144000" tIns="108000" anchor="t" anchorCtr="0"/>
          <a:lstStyle>
            <a:lvl1pPr>
              <a:lnSpc>
                <a:spcPct val="100000"/>
              </a:lnSpc>
              <a:spcBef>
                <a:spcPts val="0"/>
              </a:spcBef>
              <a:defRPr sz="2100" baseline="0">
                <a:solidFill>
                  <a:schemeClr val="tx1"/>
                </a:solidFill>
              </a:defRPr>
            </a:lvl1pPr>
          </a:lstStyle>
          <a:p>
            <a:r>
              <a:rPr lang="de-CH"/>
              <a:t>Click to edit Master title style</a:t>
            </a:r>
            <a:endParaRPr lang="de-DE" dirty="0"/>
          </a:p>
        </p:txBody>
      </p:sp>
      <p:sp>
        <p:nvSpPr>
          <p:cNvPr id="3" name="Untertitel 2"/>
          <p:cNvSpPr>
            <a:spLocks noGrp="1"/>
          </p:cNvSpPr>
          <p:nvPr>
            <p:ph type="subTitle" idx="1"/>
          </p:nvPr>
        </p:nvSpPr>
        <p:spPr>
          <a:xfrm>
            <a:off x="431800" y="5809756"/>
            <a:ext cx="11328400" cy="427535"/>
          </a:xfrm>
          <a:noFill/>
        </p:spPr>
        <p:txBody>
          <a:bodyPr lIns="144000" bIns="108000" anchor="b" anchorCtr="0">
            <a:noAutofit/>
          </a:bodyPr>
          <a:lstStyle>
            <a:lvl1pPr marL="0" indent="0" algn="l">
              <a:lnSpc>
                <a:spcPct val="100000"/>
              </a:lnSpc>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sp>
        <p:nvSpPr>
          <p:cNvPr id="4" name="Datumsplatzhalter 3"/>
          <p:cNvSpPr>
            <a:spLocks noGrp="1"/>
          </p:cNvSpPr>
          <p:nvPr>
            <p:ph type="dt" sz="half" idx="10"/>
          </p:nvPr>
        </p:nvSpPr>
        <p:spPr/>
        <p:txBody>
          <a:bodyPr/>
          <a:lstStyle/>
          <a:p>
            <a:fld id="{0E397BD4-0686-495C-8D8F-54DB8CB790DF}" type="datetime1">
              <a:rPr lang="de-DE" smtClean="0"/>
              <a:pPr/>
              <a:t>09.09.20</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6"/>
            <a:ext cx="11328400" cy="4204513"/>
          </a:xfrm>
          <a:noFill/>
        </p:spPr>
        <p:txBody>
          <a:bodyPr/>
          <a:lstStyle>
            <a:lvl1pPr marL="0" indent="0">
              <a:buNone/>
              <a:defRPr/>
            </a:lvl1pPr>
          </a:lstStyle>
          <a:p>
            <a:r>
              <a:rPr lang="de-CH"/>
              <a:t>Drag picture to placeholder or click icon to add</a:t>
            </a:r>
            <a:endParaRPr lang="de-CH" dirty="0"/>
          </a:p>
        </p:txBody>
      </p:sp>
    </p:spTree>
    <p:extLst>
      <p:ext uri="{BB962C8B-B14F-4D97-AF65-F5344CB8AC3E}">
        <p14:creationId xmlns:p14="http://schemas.microsoft.com/office/powerpoint/2010/main" val="25113671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31800" y="620714"/>
            <a:ext cx="11328397" cy="465726"/>
          </a:xfrm>
          <a:solidFill>
            <a:schemeClr val="bg1"/>
          </a:solidFill>
          <a:ln>
            <a:noFill/>
          </a:ln>
        </p:spPr>
        <p:txBody>
          <a:bodyPr lIns="144000" tIns="108000" anchor="t" anchorCtr="0"/>
          <a:lstStyle>
            <a:lvl1pPr marL="0" indent="0" algn="l">
              <a:lnSpc>
                <a:spcPct val="100000"/>
              </a:lnSpc>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grpSp>
        <p:nvGrpSpPr>
          <p:cNvPr id="6" name="Gruppieren 5"/>
          <p:cNvGrpSpPr/>
          <p:nvPr userDrawn="1"/>
        </p:nvGrpSpPr>
        <p:grpSpPr>
          <a:xfrm>
            <a:off x="190500" y="152403"/>
            <a:ext cx="11811000" cy="612775"/>
            <a:chOff x="142875" y="152400"/>
            <a:chExt cx="8858250" cy="612775"/>
          </a:xfrm>
          <a:solidFill>
            <a:schemeClr val="bg2"/>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pic>
          <p:nvPicPr>
            <p:cNvPr id="12" name="Bild 18" descr="g_eth_logo_kurz_neg_Schutzraum.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p:nvPr>
        </p:nvSpPr>
        <p:spPr>
          <a:xfrm>
            <a:off x="431802" y="1063257"/>
            <a:ext cx="11328399" cy="960809"/>
          </a:xfrm>
          <a:solidFill>
            <a:schemeClr val="bg1"/>
          </a:solidFill>
        </p:spPr>
        <p:txBody>
          <a:bodyPr wrap="square" lIns="144000" tIns="0" anchor="t" anchorCtr="0"/>
          <a:lstStyle>
            <a:lvl1pPr>
              <a:lnSpc>
                <a:spcPct val="100000"/>
              </a:lnSpc>
              <a:spcBef>
                <a:spcPts val="0"/>
              </a:spcBef>
              <a:defRPr sz="2100"/>
            </a:lvl1pPr>
          </a:lstStyle>
          <a:p>
            <a:r>
              <a:rPr lang="de-CH"/>
              <a:t>Click to edit Master title style</a:t>
            </a:r>
            <a:endParaRPr lang="de-DE" dirty="0"/>
          </a:p>
        </p:txBody>
      </p:sp>
    </p:spTree>
    <p:extLst>
      <p:ext uri="{BB962C8B-B14F-4D97-AF65-F5344CB8AC3E}">
        <p14:creationId xmlns:p14="http://schemas.microsoft.com/office/powerpoint/2010/main" val="3412239022"/>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431800" y="2024064"/>
            <a:ext cx="11328400" cy="4210046"/>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de-DE" dirty="0"/>
          </a:p>
        </p:txBody>
      </p:sp>
      <p:sp>
        <p:nvSpPr>
          <p:cNvPr id="4" name="Datumsplatzhalter 3"/>
          <p:cNvSpPr>
            <a:spLocks noGrp="1"/>
          </p:cNvSpPr>
          <p:nvPr>
            <p:ph type="dt" sz="half" idx="10"/>
          </p:nvPr>
        </p:nvSpPr>
        <p:spPr/>
        <p:txBody>
          <a:bodyPr/>
          <a:lstStyle/>
          <a:p>
            <a:fld id="{3B2F6CB8-9391-4BED-909F-C47A979AE1C4}" type="datetime1">
              <a:rPr lang="de-DE" smtClean="0"/>
              <a:pPr/>
              <a:t>09.09.20</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7" name="Titel 6"/>
          <p:cNvSpPr>
            <a:spLocks noGrp="1"/>
          </p:cNvSpPr>
          <p:nvPr>
            <p:ph type="title"/>
          </p:nvPr>
        </p:nvSpPr>
        <p:spPr>
          <a:solidFill>
            <a:schemeClr val="bg1"/>
          </a:solidFill>
        </p:spPr>
        <p:txBody>
          <a:bodyPr/>
          <a:lstStyle/>
          <a:p>
            <a:r>
              <a:rPr lang="de-CH"/>
              <a:t>Click to edit Master title style</a:t>
            </a:r>
          </a:p>
        </p:txBody>
      </p:sp>
    </p:spTree>
    <p:extLst>
      <p:ext uri="{BB962C8B-B14F-4D97-AF65-F5344CB8AC3E}">
        <p14:creationId xmlns:p14="http://schemas.microsoft.com/office/powerpoint/2010/main" val="42276416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31800" y="2024066"/>
            <a:ext cx="5472000" cy="4213225"/>
          </a:xfrm>
        </p:spPr>
        <p:txBody>
          <a:bodyPr lIns="140400" rIns="0"/>
          <a:lstStyle>
            <a:lvl1pPr>
              <a:lnSpc>
                <a:spcPct val="100000"/>
              </a:lnSpc>
              <a:spcBef>
                <a:spcPts val="375"/>
              </a:spcBef>
              <a:defRPr sz="1500"/>
            </a:lvl1pPr>
            <a:lvl2pPr>
              <a:lnSpc>
                <a:spcPct val="100000"/>
              </a:lnSpc>
              <a:spcBef>
                <a:spcPts val="300"/>
              </a:spcBef>
              <a:defRPr sz="1350"/>
            </a:lvl2pPr>
            <a:lvl3pPr>
              <a:lnSpc>
                <a:spcPct val="100000"/>
              </a:lnSpc>
              <a:spcBef>
                <a:spcPts val="300"/>
              </a:spcBef>
              <a:defRPr sz="1200"/>
            </a:lvl3pPr>
            <a:lvl4pPr marL="808435" indent="-133350">
              <a:lnSpc>
                <a:spcPct val="100000"/>
              </a:lnSpc>
              <a:spcBef>
                <a:spcPts val="300"/>
              </a:spcBef>
              <a:defRPr sz="1050"/>
            </a:lvl4pPr>
            <a:lvl5pPr>
              <a:defRPr sz="1050"/>
            </a:lvl5pPr>
            <a:lvl6pPr>
              <a:defRPr sz="1350"/>
            </a:lvl6pPr>
            <a:lvl7pPr>
              <a:defRPr sz="1350"/>
            </a:lvl7pPr>
            <a:lvl8pPr>
              <a:defRPr sz="1350"/>
            </a:lvl8pPr>
            <a:lvl9pPr>
              <a:defRPr sz="135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6288021" y="2024066"/>
            <a:ext cx="5472179" cy="4213225"/>
          </a:xfrm>
        </p:spPr>
        <p:txBody>
          <a:bodyPr lIns="140400" rIns="0"/>
          <a:lstStyle>
            <a:lvl1pPr>
              <a:lnSpc>
                <a:spcPct val="100000"/>
              </a:lnSpc>
              <a:spcBef>
                <a:spcPts val="375"/>
              </a:spcBef>
              <a:defRPr sz="1500"/>
            </a:lvl1pPr>
            <a:lvl2pPr>
              <a:lnSpc>
                <a:spcPct val="100000"/>
              </a:lnSpc>
              <a:spcBef>
                <a:spcPts val="300"/>
              </a:spcBef>
              <a:defRPr sz="1350"/>
            </a:lvl2pPr>
            <a:lvl3pPr>
              <a:lnSpc>
                <a:spcPct val="100000"/>
              </a:lnSpc>
              <a:spcBef>
                <a:spcPts val="300"/>
              </a:spcBef>
              <a:defRPr sz="1200"/>
            </a:lvl3pPr>
            <a:lvl4pPr>
              <a:lnSpc>
                <a:spcPct val="100000"/>
              </a:lnSpc>
              <a:spcBef>
                <a:spcPts val="300"/>
              </a:spcBef>
              <a:defRPr sz="1050"/>
            </a:lvl4pPr>
            <a:lvl5pPr>
              <a:defRPr sz="1050"/>
            </a:lvl5pPr>
            <a:lvl6pPr>
              <a:defRPr sz="1350"/>
            </a:lvl6pPr>
            <a:lvl7pPr>
              <a:defRPr sz="1350"/>
            </a:lvl7pPr>
            <a:lvl8pPr>
              <a:defRPr sz="1350"/>
            </a:lvl8pPr>
            <a:lvl9pPr>
              <a:defRPr sz="135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Datumsplatzhalter 4"/>
          <p:cNvSpPr>
            <a:spLocks noGrp="1"/>
          </p:cNvSpPr>
          <p:nvPr>
            <p:ph type="dt" sz="half" idx="10"/>
          </p:nvPr>
        </p:nvSpPr>
        <p:spPr/>
        <p:txBody>
          <a:bodyPr/>
          <a:lstStyle/>
          <a:p>
            <a:fld id="{C6A1628A-2A40-4B37-B167-309C0EBB4BBF}" type="datetime1">
              <a:rPr lang="de-DE" smtClean="0"/>
              <a:pPr/>
              <a:t>09.09.20</a:t>
            </a:fld>
            <a:endParaRPr lang="de-DE"/>
          </a:p>
        </p:txBody>
      </p:sp>
      <p:sp>
        <p:nvSpPr>
          <p:cNvPr id="6" name="Fußzeilenplatzhalter 5"/>
          <p:cNvSpPr>
            <a:spLocks noGrp="1"/>
          </p:cNvSpPr>
          <p:nvPr>
            <p:ph type="ftr" sz="quarter" idx="11"/>
          </p:nvPr>
        </p:nvSpPr>
        <p:spPr/>
        <p:txBody>
          <a:bodyPr/>
          <a:lstStyle/>
          <a:p>
            <a:r>
              <a:rPr lang="de-DE"/>
              <a:t>((Vorname Nachname))</a:t>
            </a:r>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
        <p:nvSpPr>
          <p:cNvPr id="8" name="Titel 7"/>
          <p:cNvSpPr>
            <a:spLocks noGrp="1"/>
          </p:cNvSpPr>
          <p:nvPr>
            <p:ph type="title"/>
          </p:nvPr>
        </p:nvSpPr>
        <p:spPr>
          <a:solidFill>
            <a:schemeClr val="bg1"/>
          </a:solidFill>
        </p:spPr>
        <p:txBody>
          <a:bodyPr/>
          <a:lstStyle/>
          <a:p>
            <a:r>
              <a:rPr lang="de-CH"/>
              <a:t>Click to edit Master title style</a:t>
            </a:r>
          </a:p>
        </p:txBody>
      </p:sp>
    </p:spTree>
    <p:extLst>
      <p:ext uri="{BB962C8B-B14F-4D97-AF65-F5344CB8AC3E}">
        <p14:creationId xmlns:p14="http://schemas.microsoft.com/office/powerpoint/2010/main" val="12788132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4AE1E89-2EE0-4320-B5A2-F15E505D5862}" type="datetime1">
              <a:rPr lang="de-DE" smtClean="0"/>
              <a:pPr/>
              <a:t>09.09.20</a:t>
            </a:fld>
            <a:endParaRPr lang="de-DE"/>
          </a:p>
        </p:txBody>
      </p:sp>
      <p:sp>
        <p:nvSpPr>
          <p:cNvPr id="3" name="Fußzeilenplatzhalter 2"/>
          <p:cNvSpPr>
            <a:spLocks noGrp="1"/>
          </p:cNvSpPr>
          <p:nvPr>
            <p:ph type="ftr" sz="quarter" idx="11"/>
          </p:nvPr>
        </p:nvSpPr>
        <p:spPr/>
        <p:txBody>
          <a:bodyPr/>
          <a:lstStyle/>
          <a:p>
            <a:r>
              <a:rPr lang="de-DE"/>
              <a:t>((Vorname Nachname))</a:t>
            </a:r>
          </a:p>
        </p:txBody>
      </p:sp>
      <p:sp>
        <p:nvSpPr>
          <p:cNvPr id="4" name="Foliennummernplatzhalter 3"/>
          <p:cNvSpPr>
            <a:spLocks noGrp="1"/>
          </p:cNvSpPr>
          <p:nvPr>
            <p:ph type="sldNum" sz="quarter" idx="12"/>
          </p:nvPr>
        </p:nvSpPr>
        <p:spPr/>
        <p:txBody>
          <a:bodyPr/>
          <a:lstStyle/>
          <a:p>
            <a:fld id="{6C6AE60A-B69C-4790-82F7-3882EDF23186}" type="slidenum">
              <a:rPr lang="de-DE" smtClean="0"/>
              <a:pPr/>
              <a:t>‹#›</a:t>
            </a:fld>
            <a:endParaRPr lang="de-DE"/>
          </a:p>
        </p:txBody>
      </p:sp>
      <p:sp>
        <p:nvSpPr>
          <p:cNvPr id="5" name="Titel 4"/>
          <p:cNvSpPr>
            <a:spLocks noGrp="1"/>
          </p:cNvSpPr>
          <p:nvPr>
            <p:ph type="title"/>
          </p:nvPr>
        </p:nvSpPr>
        <p:spPr/>
        <p:txBody>
          <a:bodyPr/>
          <a:lstStyle/>
          <a:p>
            <a:r>
              <a:rPr lang="de-CH"/>
              <a:t>Click to edit Master title style</a:t>
            </a:r>
          </a:p>
        </p:txBody>
      </p:sp>
    </p:spTree>
    <p:extLst>
      <p:ext uri="{BB962C8B-B14F-4D97-AF65-F5344CB8AC3E}">
        <p14:creationId xmlns:p14="http://schemas.microsoft.com/office/powerpoint/2010/main" val="39025951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D860B62-60FD-48EF-B2F4-6E7265AD3459}" type="datetime1">
              <a:rPr lang="de-DE" smtClean="0"/>
              <a:pPr/>
              <a:t>09.09.20</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3"/>
            <a:ext cx="11328400" cy="5607860"/>
          </a:xfrm>
          <a:noFill/>
        </p:spPr>
        <p:txBody>
          <a:bodyPr/>
          <a:lstStyle>
            <a:lvl1pPr marL="0" indent="0">
              <a:buNone/>
              <a:defRPr/>
            </a:lvl1pPr>
          </a:lstStyle>
          <a:p>
            <a:r>
              <a:rPr lang="de-CH"/>
              <a:t>Drag picture to placeholder or click icon to add</a:t>
            </a:r>
            <a:endParaRPr lang="de-CH" dirty="0"/>
          </a:p>
        </p:txBody>
      </p:sp>
    </p:spTree>
    <p:extLst>
      <p:ext uri="{BB962C8B-B14F-4D97-AF65-F5344CB8AC3E}">
        <p14:creationId xmlns:p14="http://schemas.microsoft.com/office/powerpoint/2010/main" val="179930798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auftakt A">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F4A91D9-FBFE-4ACC-A99A-BC74A6E03CC5}" type="datetime1">
              <a:rPr lang="de-DE" smtClean="0"/>
              <a:pPr/>
              <a:t>09.09.20</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8" name="Inhaltsplatzhalter 7"/>
          <p:cNvSpPr>
            <a:spLocks noGrp="1"/>
          </p:cNvSpPr>
          <p:nvPr>
            <p:ph sz="quarter" idx="13" hasCustomPrompt="1"/>
          </p:nvPr>
        </p:nvSpPr>
        <p:spPr>
          <a:xfrm>
            <a:off x="431800" y="1565138"/>
            <a:ext cx="11328400" cy="4672150"/>
          </a:xfrm>
          <a:solidFill>
            <a:schemeClr val="tx1"/>
          </a:solidFill>
        </p:spPr>
        <p:txBody>
          <a:bodyPr lIns="144000" tIns="450000"/>
          <a:lstStyle>
            <a:lvl1pPr marL="0" indent="0">
              <a:lnSpc>
                <a:spcPct val="114000"/>
              </a:lnSpc>
              <a:buNone/>
              <a:defRPr sz="1500">
                <a:solidFill>
                  <a:schemeClr val="bg1"/>
                </a:solidFill>
              </a:defRPr>
            </a:lvl1pPr>
          </a:lstStyle>
          <a:p>
            <a:pPr lvl="0"/>
            <a:r>
              <a:rPr lang="de-DE" dirty="0"/>
              <a:t>Inhalt und Hintergrundfarbe bearbeiten</a:t>
            </a:r>
          </a:p>
        </p:txBody>
      </p:sp>
      <p:sp>
        <p:nvSpPr>
          <p:cNvPr id="2" name="Titel 1"/>
          <p:cNvSpPr>
            <a:spLocks noGrp="1"/>
          </p:cNvSpPr>
          <p:nvPr>
            <p:ph type="title" hasCustomPrompt="1"/>
          </p:nvPr>
        </p:nvSpPr>
        <p:spPr>
          <a:xfrm>
            <a:off x="431800" y="612000"/>
            <a:ext cx="11328400" cy="972000"/>
          </a:xfrm>
          <a:solidFill>
            <a:schemeClr val="tx1"/>
          </a:solidFill>
        </p:spPr>
        <p:txBody>
          <a:bodyPr lIns="140400"/>
          <a:lstStyle>
            <a:lvl1pPr>
              <a:lnSpc>
                <a:spcPct val="100000"/>
              </a:lnSpc>
              <a:defRPr sz="2100" baseline="0">
                <a:solidFill>
                  <a:schemeClr val="bg1"/>
                </a:solidFill>
              </a:defRPr>
            </a:lvl1pPr>
          </a:lstStyle>
          <a:p>
            <a:r>
              <a:rPr lang="de-DE" dirty="0"/>
              <a:t>Titel und Hintergrundfarbe bearbeiten</a:t>
            </a:r>
          </a:p>
        </p:txBody>
      </p:sp>
    </p:spTree>
    <p:extLst>
      <p:ext uri="{BB962C8B-B14F-4D97-AF65-F5344CB8AC3E}">
        <p14:creationId xmlns:p14="http://schemas.microsoft.com/office/powerpoint/2010/main" val="22915438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uppieren 10"/>
          <p:cNvGrpSpPr/>
          <p:nvPr/>
        </p:nvGrpSpPr>
        <p:grpSpPr>
          <a:xfrm>
            <a:off x="190501" y="152403"/>
            <a:ext cx="11812801" cy="968905"/>
            <a:chOff x="142874" y="152400"/>
            <a:chExt cx="8859601" cy="612775"/>
          </a:xfrm>
          <a:solidFill>
            <a:schemeClr val="bg2"/>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pic>
          <p:nvPicPr>
            <p:cNvPr id="27" name="Bild 18" descr="g_eth_logo_kurz_neg_Schutzraum.eps"/>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p:ph type="dt" sz="half" idx="2"/>
          </p:nvPr>
        </p:nvSpPr>
        <p:spPr>
          <a:xfrm>
            <a:off x="10583500" y="6308726"/>
            <a:ext cx="816091" cy="468312"/>
          </a:xfrm>
          <a:prstGeom prst="rect">
            <a:avLst/>
          </a:prstGeom>
        </p:spPr>
        <p:txBody>
          <a:bodyPr vert="horz" wrap="none" lIns="0" tIns="0" rIns="0" bIns="0" rtlCol="0" anchor="ctr"/>
          <a:lstStyle>
            <a:lvl1pPr algn="ctr">
              <a:defRPr sz="600">
                <a:solidFill>
                  <a:schemeClr val="tx1"/>
                </a:solidFill>
              </a:defRPr>
            </a:lvl1pPr>
          </a:lstStyle>
          <a:p>
            <a:fld id="{BD23B19E-8C35-419D-B8B2-87612A89E43F}" type="datetime1">
              <a:rPr lang="de-DE" smtClean="0"/>
              <a:pPr/>
              <a:t>09.09.20</a:t>
            </a:fld>
            <a:endParaRPr lang="de-DE" dirty="0"/>
          </a:p>
        </p:txBody>
      </p:sp>
      <p:sp>
        <p:nvSpPr>
          <p:cNvPr id="5" name="Fußzeilenplatzhalter 4"/>
          <p:cNvSpPr>
            <a:spLocks noGrp="1"/>
          </p:cNvSpPr>
          <p:nvPr>
            <p:ph type="ftr" sz="quarter" idx="3"/>
          </p:nvPr>
        </p:nvSpPr>
        <p:spPr>
          <a:xfrm>
            <a:off x="6096002" y="6308726"/>
            <a:ext cx="4278151" cy="468312"/>
          </a:xfrm>
          <a:prstGeom prst="rect">
            <a:avLst/>
          </a:prstGeom>
        </p:spPr>
        <p:txBody>
          <a:bodyPr vert="horz" wrap="none" lIns="0" tIns="0" rIns="0" bIns="0" rtlCol="0" anchor="ctr"/>
          <a:lstStyle>
            <a:lvl1pPr algn="r">
              <a:defRPr sz="600">
                <a:solidFill>
                  <a:schemeClr val="tx1"/>
                </a:solidFill>
              </a:defRPr>
            </a:lvl1pPr>
          </a:lstStyle>
          <a:p>
            <a:r>
              <a:rPr lang="de-DE" dirty="0"/>
              <a:t>((Vorname Nachname))</a:t>
            </a:r>
          </a:p>
        </p:txBody>
      </p:sp>
      <p:sp>
        <p:nvSpPr>
          <p:cNvPr id="6" name="Foliennummernplatzhalter 5"/>
          <p:cNvSpPr>
            <a:spLocks noGrp="1"/>
          </p:cNvSpPr>
          <p:nvPr>
            <p:ph type="sldNum" sz="quarter" idx="4"/>
          </p:nvPr>
        </p:nvSpPr>
        <p:spPr>
          <a:xfrm>
            <a:off x="11501801" y="6308726"/>
            <a:ext cx="355600" cy="468312"/>
          </a:xfrm>
          <a:prstGeom prst="rect">
            <a:avLst/>
          </a:prstGeom>
        </p:spPr>
        <p:txBody>
          <a:bodyPr vert="horz" wrap="none" lIns="0" tIns="0" rIns="0" bIns="0" rtlCol="0" anchor="ctr"/>
          <a:lstStyle>
            <a:lvl1pPr algn="ctr">
              <a:defRPr sz="600">
                <a:solidFill>
                  <a:schemeClr val="tx1"/>
                </a:solidFill>
              </a:defRPr>
            </a:lvl1pPr>
          </a:lstStyle>
          <a:p>
            <a:fld id="{6C6AE60A-B69C-4790-82F7-3882EDF23186}" type="slidenum">
              <a:rPr lang="de-DE" smtClean="0"/>
              <a:pPr/>
              <a:t>‹#›</a:t>
            </a:fld>
            <a:endParaRPr lang="de-DE"/>
          </a:p>
        </p:txBody>
      </p:sp>
      <p:sp>
        <p:nvSpPr>
          <p:cNvPr id="3" name="Textplatzhalter 2"/>
          <p:cNvSpPr>
            <a:spLocks noGrp="1"/>
          </p:cNvSpPr>
          <p:nvPr>
            <p:ph type="body" idx="1"/>
          </p:nvPr>
        </p:nvSpPr>
        <p:spPr>
          <a:xfrm>
            <a:off x="431800" y="2024064"/>
            <a:ext cx="11311917" cy="4213224"/>
          </a:xfrm>
          <a:prstGeom prst="rect">
            <a:avLst/>
          </a:prstGeom>
        </p:spPr>
        <p:txBody>
          <a:bodyPr vert="horz" lIns="140400" tIns="0" rIns="14400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feld 15"/>
          <p:cNvSpPr txBox="1"/>
          <p:nvPr/>
        </p:nvSpPr>
        <p:spPr>
          <a:xfrm>
            <a:off x="11413132" y="6300190"/>
            <a:ext cx="141277" cy="468312"/>
          </a:xfrm>
          <a:prstGeom prst="rect">
            <a:avLst/>
          </a:prstGeom>
          <a:noFill/>
        </p:spPr>
        <p:txBody>
          <a:bodyPr wrap="none" lIns="27000" rIns="27000" rtlCol="0" anchor="ctr" anchorCtr="0">
            <a:noAutofit/>
          </a:bodyPr>
          <a:lstStyle/>
          <a:p>
            <a:pPr algn="ctr"/>
            <a:r>
              <a:rPr lang="de-CH" sz="600" dirty="0"/>
              <a:t>|</a:t>
            </a:r>
          </a:p>
        </p:txBody>
      </p:sp>
      <p:sp>
        <p:nvSpPr>
          <p:cNvPr id="18" name="Textfeld 17"/>
          <p:cNvSpPr txBox="1"/>
          <p:nvPr/>
        </p:nvSpPr>
        <p:spPr>
          <a:xfrm>
            <a:off x="10446012" y="6300189"/>
            <a:ext cx="141277" cy="468312"/>
          </a:xfrm>
          <a:prstGeom prst="rect">
            <a:avLst/>
          </a:prstGeom>
          <a:noFill/>
        </p:spPr>
        <p:txBody>
          <a:bodyPr wrap="none" lIns="27000" rIns="27000" rtlCol="0" anchor="ctr" anchorCtr="0">
            <a:noAutofit/>
          </a:bodyPr>
          <a:lstStyle/>
          <a:p>
            <a:pPr algn="ctr"/>
            <a:r>
              <a:rPr lang="de-CH" sz="600" dirty="0"/>
              <a:t>|</a:t>
            </a:r>
          </a:p>
        </p:txBody>
      </p:sp>
      <p:sp>
        <p:nvSpPr>
          <p:cNvPr id="2" name="Titelplatzhalter 1"/>
          <p:cNvSpPr>
            <a:spLocks noGrp="1"/>
          </p:cNvSpPr>
          <p:nvPr>
            <p:ph type="title"/>
          </p:nvPr>
        </p:nvSpPr>
        <p:spPr>
          <a:xfrm>
            <a:off x="431800" y="906761"/>
            <a:ext cx="11328400" cy="637898"/>
          </a:xfrm>
          <a:prstGeom prst="rect">
            <a:avLst/>
          </a:prstGeom>
          <a:solidFill>
            <a:schemeClr val="bg1"/>
          </a:solidFill>
        </p:spPr>
        <p:txBody>
          <a:bodyPr vert="horz" lIns="140400" tIns="0" rIns="144000" bIns="0" rtlCol="0" anchor="ctr" anchorCtr="0">
            <a:noAutofit/>
          </a:bodyPr>
          <a:lstStyle/>
          <a:p>
            <a:r>
              <a:rPr lang="de-DE" dirty="0"/>
              <a:t>Titelmasterformat durch Klicken bearbeiten</a:t>
            </a:r>
          </a:p>
        </p:txBody>
      </p:sp>
      <p:pic>
        <p:nvPicPr>
          <p:cNvPr id="8" name="Grafik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1802" y="6448497"/>
            <a:ext cx="912265" cy="171701"/>
          </a:xfrm>
          <a:prstGeom prst="rect">
            <a:avLst/>
          </a:prstGeom>
        </p:spPr>
      </p:pic>
    </p:spTree>
    <p:extLst>
      <p:ext uri="{BB962C8B-B14F-4D97-AF65-F5344CB8AC3E}">
        <p14:creationId xmlns:p14="http://schemas.microsoft.com/office/powerpoint/2010/main" val="3712015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p:txStyles>
    <p:titleStyle>
      <a:lvl1pPr algn="l" defTabSz="685800" rtl="0" eaLnBrk="1" latinLnBrk="0" hangingPunct="1">
        <a:lnSpc>
          <a:spcPct val="100000"/>
        </a:lnSpc>
        <a:spcBef>
          <a:spcPct val="0"/>
        </a:spcBef>
        <a:buNone/>
        <a:defRPr sz="2100" b="1" kern="1200">
          <a:solidFill>
            <a:schemeClr val="tx1"/>
          </a:solidFill>
          <a:latin typeface="+mj-lt"/>
          <a:ea typeface="+mj-ea"/>
          <a:cs typeface="+mj-cs"/>
        </a:defRPr>
      </a:lvl1pPr>
    </p:titleStyle>
    <p:bodyStyle>
      <a:lvl1pPr marL="271463" indent="-271463" algn="l" defTabSz="685800" rtl="0" eaLnBrk="1" latinLnBrk="0" hangingPunct="1">
        <a:lnSpc>
          <a:spcPct val="100000"/>
        </a:lnSpc>
        <a:spcBef>
          <a:spcPts val="375"/>
        </a:spcBef>
        <a:buClr>
          <a:schemeClr val="tx2"/>
        </a:buClr>
        <a:buFont typeface="Wingdings" pitchFamily="2" charset="2"/>
        <a:buChar char="§"/>
        <a:defRPr sz="1800" kern="1200">
          <a:solidFill>
            <a:schemeClr val="tx1"/>
          </a:solidFill>
          <a:latin typeface="+mn-lt"/>
          <a:ea typeface="+mn-ea"/>
          <a:cs typeface="+mn-cs"/>
        </a:defRPr>
      </a:lvl1pPr>
      <a:lvl2pPr marL="470297" indent="-198835" algn="l" defTabSz="685800" rtl="0" eaLnBrk="1" latinLnBrk="0" hangingPunct="1">
        <a:lnSpc>
          <a:spcPct val="100000"/>
        </a:lnSpc>
        <a:spcBef>
          <a:spcPts val="300"/>
        </a:spcBef>
        <a:buClr>
          <a:schemeClr val="tx2"/>
        </a:buClr>
        <a:buFont typeface="Wingdings" pitchFamily="2" charset="2"/>
        <a:buChar char="§"/>
        <a:defRPr sz="1500" kern="1200">
          <a:solidFill>
            <a:schemeClr val="tx1"/>
          </a:solidFill>
          <a:latin typeface="+mn-lt"/>
          <a:ea typeface="+mn-ea"/>
          <a:cs typeface="+mn-cs"/>
        </a:defRPr>
      </a:lvl2pPr>
      <a:lvl3pPr marL="670322" indent="-200025" algn="l" defTabSz="685800" rtl="0" eaLnBrk="1" latinLnBrk="0" hangingPunct="1">
        <a:lnSpc>
          <a:spcPct val="100000"/>
        </a:lnSpc>
        <a:spcBef>
          <a:spcPts val="300"/>
        </a:spcBef>
        <a:buClr>
          <a:schemeClr val="tx2"/>
        </a:buClr>
        <a:buFont typeface="Wingdings" pitchFamily="2" charset="2"/>
        <a:buChar char="§"/>
        <a:defRPr sz="1350" kern="1200">
          <a:solidFill>
            <a:schemeClr val="tx1"/>
          </a:solidFill>
          <a:latin typeface="+mn-lt"/>
          <a:ea typeface="+mn-ea"/>
          <a:cs typeface="+mn-cs"/>
        </a:defRPr>
      </a:lvl3pPr>
      <a:lvl4pPr marL="808435" indent="-133350" algn="l" defTabSz="685800" rtl="0" eaLnBrk="1" latinLnBrk="0" hangingPunct="1">
        <a:lnSpc>
          <a:spcPct val="100000"/>
        </a:lnSpc>
        <a:spcBef>
          <a:spcPts val="300"/>
        </a:spcBef>
        <a:buClr>
          <a:schemeClr val="tx2"/>
        </a:buClr>
        <a:buFont typeface="Wingdings" pitchFamily="2" charset="2"/>
        <a:buChar char="§"/>
        <a:defRPr sz="1200" kern="1200">
          <a:solidFill>
            <a:schemeClr val="tx1"/>
          </a:solidFill>
          <a:latin typeface="+mn-lt"/>
          <a:ea typeface="+mn-ea"/>
          <a:cs typeface="+mn-cs"/>
        </a:defRPr>
      </a:lvl4pPr>
      <a:lvl5pPr marL="946547" indent="-138113" algn="l" defTabSz="685800" rtl="0" eaLnBrk="1" latinLnBrk="0" hangingPunct="1">
        <a:lnSpc>
          <a:spcPct val="100000"/>
        </a:lnSpc>
        <a:spcBef>
          <a:spcPts val="300"/>
        </a:spcBef>
        <a:buClr>
          <a:schemeClr val="tx2"/>
        </a:buClr>
        <a:buFont typeface="Wingdings" pitchFamily="2" charset="2"/>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sunagawalab.ethz.ch/MIM_SW/HS-2020/2-Annotated_Nature_abstract.pdf"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s://sunagawalab.ethz.ch/MIM_SW/HS-2020/cfDNA_paper.pdf"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ted.com/talks/tim_urban_inside_the_mind_of_a_master_procrastinator"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a:p>
            <a:endParaRPr lang="en-US" dirty="0"/>
          </a:p>
          <a:p>
            <a:endParaRPr lang="en-US" dirty="0"/>
          </a:p>
          <a:p>
            <a:endParaRPr lang="en-US" dirty="0"/>
          </a:p>
          <a:p>
            <a:endParaRPr lang="en-US" dirty="0"/>
          </a:p>
          <a:p>
            <a:r>
              <a:rPr lang="en-US" dirty="0"/>
              <a:t>Shinichi Sunagawa</a:t>
            </a:r>
          </a:p>
        </p:txBody>
      </p:sp>
      <p:sp>
        <p:nvSpPr>
          <p:cNvPr id="3" name="Date Placeholder 2"/>
          <p:cNvSpPr>
            <a:spLocks noGrp="1"/>
          </p:cNvSpPr>
          <p:nvPr>
            <p:ph type="dt" sz="half" idx="10"/>
          </p:nvPr>
        </p:nvSpPr>
        <p:spPr/>
        <p:txBody>
          <a:bodyPr/>
          <a:lstStyle/>
          <a:p>
            <a:fld id="{92BF4FBE-0522-49A2-A01E-13F521B4C0B7}" type="datetime1">
              <a:rPr lang="de-DE">
                <a:solidFill>
                  <a:prstClr val="black"/>
                </a:solidFill>
                <a:latin typeface="Arial"/>
              </a:rPr>
              <a:pPr/>
              <a:t>09.09.20</a:t>
            </a:fld>
            <a:endParaRPr lang="de-DE">
              <a:solidFill>
                <a:prstClr val="black"/>
              </a:solidFill>
              <a:latin typeface="Arial"/>
            </a:endParaRPr>
          </a:p>
        </p:txBody>
      </p:sp>
      <p:sp>
        <p:nvSpPr>
          <p:cNvPr id="4" name="Footer Placeholder 3"/>
          <p:cNvSpPr>
            <a:spLocks noGrp="1"/>
          </p:cNvSpPr>
          <p:nvPr>
            <p:ph type="ftr" sz="quarter" idx="11"/>
          </p:nvPr>
        </p:nvSpPr>
        <p:spPr/>
        <p:txBody>
          <a:bodyPr/>
          <a:lstStyle/>
          <a:p>
            <a:r>
              <a:rPr lang="de-DE">
                <a:solidFill>
                  <a:prstClr val="black"/>
                </a:solidFill>
                <a:latin typeface="Arial"/>
              </a:rPr>
              <a:t>((Vorname Nachname))</a:t>
            </a:r>
          </a:p>
        </p:txBody>
      </p:sp>
      <p:sp>
        <p:nvSpPr>
          <p:cNvPr id="5" name="Slide Number Placeholder 4"/>
          <p:cNvSpPr>
            <a:spLocks noGrp="1"/>
          </p:cNvSpPr>
          <p:nvPr>
            <p:ph type="sldNum" sz="quarter" idx="12"/>
          </p:nvPr>
        </p:nvSpPr>
        <p:spPr/>
        <p:txBody>
          <a:bodyPr/>
          <a:lstStyle/>
          <a:p>
            <a:fld id="{6C6AE60A-B69C-4790-82F7-3882EDF23186}" type="slidenum">
              <a:rPr lang="de-DE">
                <a:solidFill>
                  <a:prstClr val="black"/>
                </a:solidFill>
                <a:latin typeface="Arial"/>
              </a:rPr>
              <a:pPr/>
              <a:t>1</a:t>
            </a:fld>
            <a:endParaRPr lang="de-DE">
              <a:solidFill>
                <a:prstClr val="black"/>
              </a:solidFill>
              <a:latin typeface="Arial"/>
            </a:endParaRPr>
          </a:p>
        </p:txBody>
      </p:sp>
      <p:sp>
        <p:nvSpPr>
          <p:cNvPr id="6" name="Title 5"/>
          <p:cNvSpPr>
            <a:spLocks noGrp="1"/>
          </p:cNvSpPr>
          <p:nvPr>
            <p:ph type="ctrTitle"/>
          </p:nvPr>
        </p:nvSpPr>
        <p:spPr/>
        <p:txBody>
          <a:bodyPr/>
          <a:lstStyle/>
          <a:p>
            <a:r>
              <a:rPr lang="en-US" dirty="0"/>
              <a:t>MIM workshop: General principles of scientific writing</a:t>
            </a:r>
            <a:br>
              <a:rPr lang="en-US" dirty="0"/>
            </a:br>
            <a:br>
              <a:rPr lang="en-US" dirty="0"/>
            </a:br>
            <a:r>
              <a:rPr lang="en-US" dirty="0"/>
              <a:t>08./09. Sep. 2020</a:t>
            </a:r>
          </a:p>
        </p:txBody>
      </p:sp>
    </p:spTree>
    <p:extLst>
      <p:ext uri="{BB962C8B-B14F-4D97-AF65-F5344CB8AC3E}">
        <p14:creationId xmlns:p14="http://schemas.microsoft.com/office/powerpoint/2010/main" val="5681046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3BE0A-3352-7C4A-8B95-385BBD715361}"/>
              </a:ext>
            </a:extLst>
          </p:cNvPr>
          <p:cNvSpPr>
            <a:spLocks noGrp="1"/>
          </p:cNvSpPr>
          <p:nvPr>
            <p:ph type="title"/>
          </p:nvPr>
        </p:nvSpPr>
        <p:spPr/>
        <p:txBody>
          <a:bodyPr/>
          <a:lstStyle/>
          <a:p>
            <a:r>
              <a:rPr lang="en-US" sz="3600" b="0" dirty="0"/>
              <a:t>A critical reader is/becomes a better writer</a:t>
            </a:r>
          </a:p>
        </p:txBody>
      </p:sp>
      <p:sp>
        <p:nvSpPr>
          <p:cNvPr id="5" name="Content Placeholder 4">
            <a:extLst>
              <a:ext uri="{FF2B5EF4-FFF2-40B4-BE49-F238E27FC236}">
                <a16:creationId xmlns:a16="http://schemas.microsoft.com/office/drawing/2014/main" id="{1C4A87E9-054B-9D4A-BC13-3A00B36FA754}"/>
              </a:ext>
            </a:extLst>
          </p:cNvPr>
          <p:cNvSpPr>
            <a:spLocks noGrp="1"/>
          </p:cNvSpPr>
          <p:nvPr>
            <p:ph idx="1"/>
          </p:nvPr>
        </p:nvSpPr>
        <p:spPr/>
        <p:txBody>
          <a:bodyPr>
            <a:normAutofit/>
          </a:bodyPr>
          <a:lstStyle/>
          <a:p>
            <a:r>
              <a:rPr lang="en-US" dirty="0"/>
              <a:t>Is the state of the art well described? Is prior work referenced?</a:t>
            </a:r>
          </a:p>
          <a:p>
            <a:r>
              <a:rPr lang="en-US" dirty="0"/>
              <a:t>Is the </a:t>
            </a:r>
            <a:r>
              <a:rPr lang="en-US" u="sng" dirty="0"/>
              <a:t>specific</a:t>
            </a:r>
            <a:r>
              <a:rPr lang="en-US" dirty="0"/>
              <a:t> knowledge/method gap identified (usually by question and/or hypothesis: Q and H)?</a:t>
            </a:r>
          </a:p>
          <a:p>
            <a:r>
              <a:rPr lang="en-US" dirty="0"/>
              <a:t>Is the relevance of Q and H described?</a:t>
            </a:r>
          </a:p>
          <a:p>
            <a:r>
              <a:rPr lang="en-US" dirty="0"/>
              <a:t>Are the experiments/analyses aligned to Q and H?</a:t>
            </a:r>
          </a:p>
          <a:p>
            <a:r>
              <a:rPr lang="en-US" dirty="0"/>
              <a:t>What evidence do the data </a:t>
            </a:r>
            <a:r>
              <a:rPr lang="en-US" u="sng" dirty="0"/>
              <a:t>exactly</a:t>
            </a:r>
            <a:r>
              <a:rPr lang="en-US" dirty="0"/>
              <a:t> provide? Are limitations / alternative explanations adequately discussed?</a:t>
            </a:r>
          </a:p>
          <a:p>
            <a:r>
              <a:rPr lang="en-US" dirty="0"/>
              <a:t>Are claims aligned with questions? Do they close the specific gaps?</a:t>
            </a:r>
          </a:p>
          <a:p>
            <a:r>
              <a:rPr lang="en-US" dirty="0"/>
              <a:t>Are claims overstated/-sold?</a:t>
            </a:r>
          </a:p>
          <a:p>
            <a:r>
              <a:rPr lang="en-US" dirty="0"/>
              <a:t>Methodology: adequate, timely, solid</a:t>
            </a:r>
          </a:p>
          <a:p>
            <a:r>
              <a:rPr lang="en-US" dirty="0"/>
              <a:t>Is the presentation (text, display items) accessible?</a:t>
            </a:r>
          </a:p>
          <a:p>
            <a:r>
              <a:rPr lang="en-US" dirty="0"/>
              <a:t>How significant is the impact/advance?</a:t>
            </a:r>
          </a:p>
          <a:p>
            <a:r>
              <a:rPr lang="en-US" dirty="0"/>
              <a:t>Check for errors/negligence/sloppiness</a:t>
            </a:r>
          </a:p>
        </p:txBody>
      </p:sp>
    </p:spTree>
    <p:extLst>
      <p:ext uri="{BB962C8B-B14F-4D97-AF65-F5344CB8AC3E}">
        <p14:creationId xmlns:p14="http://schemas.microsoft.com/office/powerpoint/2010/main" val="18696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de-CH" sz="3600" dirty="0"/>
              <a:t>S01: Take </a:t>
            </a:r>
            <a:r>
              <a:rPr lang="de-CH" sz="3600" dirty="0" err="1"/>
              <a:t>home</a:t>
            </a:r>
            <a:r>
              <a:rPr lang="de-CH" sz="3600" dirty="0"/>
              <a:t> </a:t>
            </a:r>
            <a:r>
              <a:rPr lang="de-CH" sz="3600" dirty="0" err="1"/>
              <a:t>message</a:t>
            </a:r>
            <a:r>
              <a:rPr lang="de-CH" sz="3600" dirty="0"/>
              <a:t> II</a:t>
            </a:r>
            <a:endParaRPr sz="3600" dirty="0"/>
          </a:p>
        </p:txBody>
      </p:sp>
      <p:sp>
        <p:nvSpPr>
          <p:cNvPr id="6" name="Content Placeholder 1">
            <a:extLst>
              <a:ext uri="{FF2B5EF4-FFF2-40B4-BE49-F238E27FC236}">
                <a16:creationId xmlns:a16="http://schemas.microsoft.com/office/drawing/2014/main" id="{D2F6D0F3-C852-DA4E-B026-D49D9EE678BD}"/>
              </a:ext>
            </a:extLst>
          </p:cNvPr>
          <p:cNvSpPr txBox="1">
            <a:spLocks/>
          </p:cNvSpPr>
          <p:nvPr/>
        </p:nvSpPr>
        <p:spPr>
          <a:xfrm>
            <a:off x="431800" y="1741193"/>
            <a:ext cx="11328400" cy="4210046"/>
          </a:xfrm>
          <a:prstGeom prst="rect">
            <a:avLst/>
          </a:prstGeom>
        </p:spPr>
        <p:txBody>
          <a:bodyPr vert="horz" lIns="140400" tIns="0" rIns="144000" bIns="0" rtlCol="0">
            <a:noAutofit/>
          </a:bodyPr>
          <a:lstStyle>
            <a:lvl1pPr marL="271463" indent="-271463" algn="l" defTabSz="685800" rtl="0" eaLnBrk="1" latinLnBrk="0" hangingPunct="1">
              <a:lnSpc>
                <a:spcPct val="100000"/>
              </a:lnSpc>
              <a:spcBef>
                <a:spcPts val="375"/>
              </a:spcBef>
              <a:buClr>
                <a:schemeClr val="tx2"/>
              </a:buClr>
              <a:buFont typeface="Wingdings" pitchFamily="2" charset="2"/>
              <a:buChar char="§"/>
              <a:defRPr sz="1800" kern="1200">
                <a:solidFill>
                  <a:schemeClr val="tx1"/>
                </a:solidFill>
                <a:latin typeface="+mn-lt"/>
                <a:ea typeface="+mn-ea"/>
                <a:cs typeface="+mn-cs"/>
              </a:defRPr>
            </a:lvl1pPr>
            <a:lvl2pPr marL="470297" indent="-198835" algn="l" defTabSz="685800" rtl="0" eaLnBrk="1" latinLnBrk="0" hangingPunct="1">
              <a:lnSpc>
                <a:spcPct val="100000"/>
              </a:lnSpc>
              <a:spcBef>
                <a:spcPts val="300"/>
              </a:spcBef>
              <a:buClr>
                <a:schemeClr val="tx2"/>
              </a:buClr>
              <a:buFont typeface="Wingdings" pitchFamily="2" charset="2"/>
              <a:buChar char="§"/>
              <a:defRPr sz="1500" kern="1200">
                <a:solidFill>
                  <a:schemeClr val="tx1"/>
                </a:solidFill>
                <a:latin typeface="+mn-lt"/>
                <a:ea typeface="+mn-ea"/>
                <a:cs typeface="+mn-cs"/>
              </a:defRPr>
            </a:lvl2pPr>
            <a:lvl3pPr marL="670322" indent="-200025" algn="l" defTabSz="685800" rtl="0" eaLnBrk="1" latinLnBrk="0" hangingPunct="1">
              <a:lnSpc>
                <a:spcPct val="100000"/>
              </a:lnSpc>
              <a:spcBef>
                <a:spcPts val="300"/>
              </a:spcBef>
              <a:buClr>
                <a:schemeClr val="tx2"/>
              </a:buClr>
              <a:buFont typeface="Wingdings" pitchFamily="2" charset="2"/>
              <a:buChar char="§"/>
              <a:defRPr sz="1350" kern="1200">
                <a:solidFill>
                  <a:schemeClr val="tx1"/>
                </a:solidFill>
                <a:latin typeface="+mn-lt"/>
                <a:ea typeface="+mn-ea"/>
                <a:cs typeface="+mn-cs"/>
              </a:defRPr>
            </a:lvl3pPr>
            <a:lvl4pPr marL="808435" indent="-133350" algn="l" defTabSz="685800" rtl="0" eaLnBrk="1" latinLnBrk="0" hangingPunct="1">
              <a:lnSpc>
                <a:spcPct val="100000"/>
              </a:lnSpc>
              <a:spcBef>
                <a:spcPts val="300"/>
              </a:spcBef>
              <a:buClr>
                <a:schemeClr val="tx2"/>
              </a:buClr>
              <a:buFont typeface="Wingdings" pitchFamily="2" charset="2"/>
              <a:buChar char="§"/>
              <a:defRPr sz="1200" kern="1200">
                <a:solidFill>
                  <a:schemeClr val="tx1"/>
                </a:solidFill>
                <a:latin typeface="+mn-lt"/>
                <a:ea typeface="+mn-ea"/>
                <a:cs typeface="+mn-cs"/>
              </a:defRPr>
            </a:lvl4pPr>
            <a:lvl5pPr marL="946547" indent="-138113" algn="l" defTabSz="685800" rtl="0" eaLnBrk="1" latinLnBrk="0" hangingPunct="1">
              <a:lnSpc>
                <a:spcPct val="100000"/>
              </a:lnSpc>
              <a:spcBef>
                <a:spcPts val="300"/>
              </a:spcBef>
              <a:buClr>
                <a:schemeClr val="tx2"/>
              </a:buClr>
              <a:buFont typeface="Wingdings" pitchFamily="2" charset="2"/>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b="1" dirty="0">
                <a:solidFill>
                  <a:srgbClr val="008000"/>
                </a:solidFill>
              </a:rPr>
              <a:t>Critical reader = better writer</a:t>
            </a:r>
          </a:p>
          <a:p>
            <a:pPr marL="0" indent="0">
              <a:buNone/>
            </a:pPr>
            <a:r>
              <a:rPr lang="en-US" sz="2800" b="1" dirty="0">
                <a:solidFill>
                  <a:schemeClr val="bg2"/>
                </a:solidFill>
              </a:rPr>
              <a:t>Tool: Read manuscripts like a robot (i.e., without any pre-assumptions)</a:t>
            </a:r>
          </a:p>
          <a:p>
            <a:pPr marL="0" indent="0">
              <a:buNone/>
            </a:pPr>
            <a:endParaRPr lang="en-US" sz="2800" b="1" dirty="0">
              <a:solidFill>
                <a:srgbClr val="0070C0"/>
              </a:solidFill>
            </a:endParaRPr>
          </a:p>
          <a:p>
            <a:r>
              <a:rPr lang="en-US" sz="2800" b="1" dirty="0">
                <a:solidFill>
                  <a:srgbClr val="008000"/>
                </a:solidFill>
              </a:rPr>
              <a:t>Relevance: a good research question has significant consequences if it remains unanswered</a:t>
            </a:r>
          </a:p>
          <a:p>
            <a:pPr marL="0" indent="0">
              <a:buNone/>
            </a:pPr>
            <a:r>
              <a:rPr lang="en-US" sz="2800" b="1" dirty="0">
                <a:solidFill>
                  <a:schemeClr val="bg2"/>
                </a:solidFill>
              </a:rPr>
              <a:t>Tool: Ask the question “So what?”</a:t>
            </a:r>
          </a:p>
        </p:txBody>
      </p:sp>
    </p:spTree>
    <p:extLst>
      <p:ext uri="{BB962C8B-B14F-4D97-AF65-F5344CB8AC3E}">
        <p14:creationId xmlns:p14="http://schemas.microsoft.com/office/powerpoint/2010/main" val="37650496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699948"/>
            <a:ext cx="11328400" cy="4619927"/>
          </a:xfrm>
          <a:prstGeom prst="rect">
            <a:avLst/>
          </a:prstGeom>
        </p:spPr>
        <p:txBody>
          <a:bodyPr/>
          <a:lstStyle/>
          <a:p>
            <a:pPr>
              <a:defRPr sz="1800">
                <a:solidFill>
                  <a:srgbClr val="000000"/>
                </a:solidFill>
              </a:defRPr>
            </a:pPr>
            <a:r>
              <a:rPr lang="de-CH" sz="2800" dirty="0" err="1"/>
              <a:t>Please</a:t>
            </a:r>
            <a:r>
              <a:rPr lang="de-CH" sz="2800" dirty="0"/>
              <a:t> </a:t>
            </a:r>
            <a:r>
              <a:rPr lang="de-CH" sz="2800" dirty="0" err="1"/>
              <a:t>look</a:t>
            </a:r>
            <a:r>
              <a:rPr lang="de-CH" sz="2800" dirty="0"/>
              <a:t> </a:t>
            </a:r>
            <a:r>
              <a:rPr lang="de-CH" sz="2800" dirty="0" err="1"/>
              <a:t>up</a:t>
            </a:r>
            <a:r>
              <a:rPr lang="de-CH" sz="2800" dirty="0"/>
              <a:t> a </a:t>
            </a:r>
            <a:r>
              <a:rPr lang="de-CH" sz="2800" dirty="0" err="1"/>
              <a:t>paper</a:t>
            </a:r>
            <a:r>
              <a:rPr lang="de-CH" sz="2800" dirty="0"/>
              <a:t> </a:t>
            </a:r>
            <a:r>
              <a:rPr lang="de-CH" sz="2800" dirty="0" err="1"/>
              <a:t>you</a:t>
            </a:r>
            <a:r>
              <a:rPr lang="de-CH" sz="2800" dirty="0"/>
              <a:t> </a:t>
            </a:r>
            <a:r>
              <a:rPr lang="de-CH" sz="2800" dirty="0" err="1"/>
              <a:t>read</a:t>
            </a:r>
            <a:r>
              <a:rPr lang="de-CH" sz="2800" dirty="0"/>
              <a:t> </a:t>
            </a:r>
            <a:r>
              <a:rPr lang="de-CH" sz="2800" dirty="0" err="1"/>
              <a:t>recently</a:t>
            </a:r>
            <a:r>
              <a:rPr lang="de-CH" sz="2800" dirty="0"/>
              <a:t> </a:t>
            </a:r>
            <a:r>
              <a:rPr lang="de-CH" sz="2800" dirty="0" err="1"/>
              <a:t>that</a:t>
            </a:r>
            <a:r>
              <a:rPr lang="de-CH" sz="2800" dirty="0"/>
              <a:t> </a:t>
            </a:r>
            <a:r>
              <a:rPr lang="de-CH" sz="2800" dirty="0" err="1"/>
              <a:t>you</a:t>
            </a:r>
            <a:r>
              <a:rPr lang="de-CH" sz="2800" dirty="0"/>
              <a:t> </a:t>
            </a:r>
            <a:r>
              <a:rPr lang="de-CH" sz="2800" dirty="0" err="1"/>
              <a:t>found</a:t>
            </a:r>
            <a:r>
              <a:rPr lang="de-CH" sz="2800" dirty="0"/>
              <a:t> </a:t>
            </a:r>
            <a:r>
              <a:rPr lang="de-CH" sz="2800" dirty="0" err="1"/>
              <a:t>to</a:t>
            </a:r>
            <a:r>
              <a:rPr lang="de-CH" sz="2800" dirty="0"/>
              <a:t> </a:t>
            </a:r>
            <a:r>
              <a:rPr lang="de-CH" sz="2800" dirty="0" err="1"/>
              <a:t>be</a:t>
            </a:r>
            <a:r>
              <a:rPr lang="de-CH" sz="2800" dirty="0"/>
              <a:t> </a:t>
            </a:r>
            <a:r>
              <a:rPr lang="de-CH" sz="2800" dirty="0" err="1"/>
              <a:t>particularly</a:t>
            </a:r>
            <a:r>
              <a:rPr lang="de-CH" sz="2800" dirty="0"/>
              <a:t> </a:t>
            </a:r>
            <a:r>
              <a:rPr lang="de-CH" sz="2800" dirty="0" err="1"/>
              <a:t>good</a:t>
            </a:r>
            <a:r>
              <a:rPr lang="de-CH" sz="2800" dirty="0"/>
              <a:t>/</a:t>
            </a:r>
            <a:r>
              <a:rPr lang="de-CH" sz="2800" dirty="0" err="1"/>
              <a:t>motivating</a:t>
            </a:r>
            <a:r>
              <a:rPr lang="de-CH" sz="2800" dirty="0"/>
              <a:t>/</a:t>
            </a:r>
            <a:r>
              <a:rPr lang="de-CH" sz="2800" dirty="0" err="1"/>
              <a:t>inspiring</a:t>
            </a:r>
            <a:r>
              <a:rPr lang="de-CH" sz="2800" dirty="0"/>
              <a:t>. </a:t>
            </a:r>
          </a:p>
          <a:p>
            <a:pPr marL="0" indent="0">
              <a:buNone/>
              <a:defRPr sz="1800">
                <a:solidFill>
                  <a:srgbClr val="000000"/>
                </a:solidFill>
              </a:defRPr>
            </a:pPr>
            <a:endParaRPr lang="de-CH" sz="2800" dirty="0"/>
          </a:p>
          <a:p>
            <a:pPr>
              <a:defRPr sz="1800">
                <a:solidFill>
                  <a:srgbClr val="000000"/>
                </a:solidFill>
              </a:defRPr>
            </a:pPr>
            <a:r>
              <a:rPr lang="de-CH" sz="2800" dirty="0"/>
              <a:t>In </a:t>
            </a:r>
            <a:r>
              <a:rPr lang="de-CH" sz="2800" dirty="0" err="1"/>
              <a:t>pairs</a:t>
            </a:r>
            <a:r>
              <a:rPr lang="de-CH" sz="2800" dirty="0"/>
              <a:t>, </a:t>
            </a:r>
            <a:r>
              <a:rPr lang="de-CH" sz="2800" dirty="0" err="1"/>
              <a:t>discuss</a:t>
            </a:r>
            <a:r>
              <a:rPr lang="de-CH" sz="2800" dirty="0"/>
              <a:t>:</a:t>
            </a:r>
          </a:p>
          <a:p>
            <a:pPr lvl="1">
              <a:defRPr sz="1800">
                <a:solidFill>
                  <a:srgbClr val="000000"/>
                </a:solidFill>
              </a:defRPr>
            </a:pPr>
            <a:r>
              <a:rPr lang="de-CH" sz="2400" dirty="0" err="1"/>
              <a:t>how</a:t>
            </a:r>
            <a:r>
              <a:rPr lang="de-CH" sz="2400" dirty="0"/>
              <a:t> </a:t>
            </a:r>
            <a:r>
              <a:rPr lang="de-CH" sz="2400" dirty="0" err="1"/>
              <a:t>you</a:t>
            </a:r>
            <a:r>
              <a:rPr lang="de-CH" sz="2400" dirty="0"/>
              <a:t> </a:t>
            </a:r>
            <a:r>
              <a:rPr lang="de-CH" sz="2400" dirty="0" err="1"/>
              <a:t>found</a:t>
            </a:r>
            <a:r>
              <a:rPr lang="de-CH" sz="2400" dirty="0"/>
              <a:t> </a:t>
            </a:r>
            <a:r>
              <a:rPr lang="de-CH" sz="2400" dirty="0" err="1"/>
              <a:t>it</a:t>
            </a:r>
            <a:r>
              <a:rPr lang="de-CH" sz="2400" dirty="0"/>
              <a:t>?</a:t>
            </a:r>
          </a:p>
          <a:p>
            <a:pPr lvl="1">
              <a:defRPr sz="1800">
                <a:solidFill>
                  <a:srgbClr val="000000"/>
                </a:solidFill>
              </a:defRPr>
            </a:pPr>
            <a:r>
              <a:rPr lang="de-CH" sz="2400" dirty="0" err="1"/>
              <a:t>how</a:t>
            </a:r>
            <a:r>
              <a:rPr lang="de-CH" sz="2400" dirty="0"/>
              <a:t> </a:t>
            </a:r>
            <a:r>
              <a:rPr lang="de-CH" sz="2400" dirty="0" err="1"/>
              <a:t>you</a:t>
            </a:r>
            <a:r>
              <a:rPr lang="de-CH" sz="2400" dirty="0"/>
              <a:t> </a:t>
            </a:r>
            <a:r>
              <a:rPr lang="de-CH" sz="2400" dirty="0" err="1"/>
              <a:t>found</a:t>
            </a:r>
            <a:r>
              <a:rPr lang="de-CH" sz="2400" dirty="0"/>
              <a:t> out </a:t>
            </a:r>
            <a:r>
              <a:rPr lang="de-CH" sz="2400" dirty="0" err="1"/>
              <a:t>what</a:t>
            </a:r>
            <a:r>
              <a:rPr lang="de-CH" sz="2400" dirty="0"/>
              <a:t> </a:t>
            </a:r>
            <a:r>
              <a:rPr lang="de-CH" sz="2400" dirty="0" err="1"/>
              <a:t>it</a:t>
            </a:r>
            <a:r>
              <a:rPr lang="de-CH" sz="2400" dirty="0"/>
              <a:t> </a:t>
            </a:r>
            <a:r>
              <a:rPr lang="de-CH" sz="2400" dirty="0" err="1"/>
              <a:t>is</a:t>
            </a:r>
            <a:r>
              <a:rPr lang="de-CH" sz="2400" dirty="0"/>
              <a:t> </a:t>
            </a:r>
            <a:r>
              <a:rPr lang="de-CH" sz="2400" dirty="0" err="1"/>
              <a:t>about</a:t>
            </a:r>
            <a:r>
              <a:rPr lang="de-CH" sz="2400" dirty="0"/>
              <a:t>?</a:t>
            </a:r>
          </a:p>
          <a:p>
            <a:pPr lvl="1">
              <a:defRPr sz="1800">
                <a:solidFill>
                  <a:srgbClr val="000000"/>
                </a:solidFill>
              </a:defRPr>
            </a:pPr>
            <a:r>
              <a:rPr lang="de-CH" sz="2400" dirty="0" err="1"/>
              <a:t>what</a:t>
            </a:r>
            <a:r>
              <a:rPr lang="de-CH" sz="2400" dirty="0"/>
              <a:t> </a:t>
            </a:r>
            <a:r>
              <a:rPr lang="de-CH" sz="2400" dirty="0" err="1"/>
              <a:t>caught</a:t>
            </a:r>
            <a:r>
              <a:rPr lang="de-CH" sz="2400" dirty="0"/>
              <a:t> </a:t>
            </a:r>
            <a:r>
              <a:rPr lang="de-CH" sz="2400" dirty="0" err="1"/>
              <a:t>your</a:t>
            </a:r>
            <a:r>
              <a:rPr lang="de-CH" sz="2400" dirty="0"/>
              <a:t> </a:t>
            </a:r>
            <a:r>
              <a:rPr lang="de-CH" sz="2400" dirty="0" err="1"/>
              <a:t>attention</a:t>
            </a:r>
            <a:r>
              <a:rPr lang="de-CH" sz="2400" dirty="0"/>
              <a:t> </a:t>
            </a:r>
            <a:r>
              <a:rPr lang="de-CH" sz="2400" dirty="0" err="1"/>
              <a:t>when</a:t>
            </a:r>
            <a:r>
              <a:rPr lang="de-CH" sz="2400" dirty="0"/>
              <a:t> </a:t>
            </a:r>
            <a:r>
              <a:rPr lang="de-CH" sz="2400" dirty="0" err="1"/>
              <a:t>reading</a:t>
            </a:r>
            <a:r>
              <a:rPr lang="de-CH" sz="2400" dirty="0"/>
              <a:t> </a:t>
            </a:r>
            <a:r>
              <a:rPr lang="de-CH" sz="2400" dirty="0" err="1"/>
              <a:t>it</a:t>
            </a:r>
            <a:r>
              <a:rPr lang="de-CH" sz="2400" dirty="0"/>
              <a:t>?</a:t>
            </a:r>
          </a:p>
          <a:p>
            <a:pPr lvl="1">
              <a:defRPr sz="1800">
                <a:solidFill>
                  <a:srgbClr val="000000"/>
                </a:solidFill>
              </a:defRPr>
            </a:pPr>
            <a:r>
              <a:rPr lang="de-CH" sz="2400" dirty="0" err="1"/>
              <a:t>where</a:t>
            </a:r>
            <a:r>
              <a:rPr lang="de-CH" sz="2400" dirty="0"/>
              <a:t> </a:t>
            </a:r>
            <a:r>
              <a:rPr lang="de-CH" sz="2400" dirty="0" err="1"/>
              <a:t>you</a:t>
            </a:r>
            <a:r>
              <a:rPr lang="de-CH" sz="2400" dirty="0"/>
              <a:t> </a:t>
            </a:r>
            <a:r>
              <a:rPr lang="de-CH" sz="2400" dirty="0" err="1"/>
              <a:t>found</a:t>
            </a:r>
            <a:r>
              <a:rPr lang="de-CH" sz="2400" dirty="0"/>
              <a:t> </a:t>
            </a:r>
            <a:r>
              <a:rPr lang="de-CH" sz="2400" dirty="0" err="1"/>
              <a:t>the</a:t>
            </a:r>
            <a:r>
              <a:rPr lang="de-CH" sz="2400" dirty="0"/>
              <a:t> </a:t>
            </a:r>
            <a:r>
              <a:rPr lang="de-CH" sz="2400" dirty="0" err="1"/>
              <a:t>key</a:t>
            </a:r>
            <a:r>
              <a:rPr lang="de-CH" sz="2400" dirty="0"/>
              <a:t> </a:t>
            </a:r>
            <a:r>
              <a:rPr lang="de-CH" sz="2400" dirty="0" err="1"/>
              <a:t>messages</a:t>
            </a:r>
            <a:r>
              <a:rPr lang="de-CH" sz="2400" dirty="0"/>
              <a:t>?</a:t>
            </a:r>
          </a:p>
          <a:p>
            <a:pPr marL="271462" lvl="1" indent="0">
              <a:buNone/>
              <a:defRPr sz="1800">
                <a:solidFill>
                  <a:srgbClr val="000000"/>
                </a:solidFill>
              </a:defRPr>
            </a:pPr>
            <a:endParaRPr lang="de-CH" sz="2400" dirty="0"/>
          </a:p>
          <a:p>
            <a:pPr marL="271462" lvl="1" indent="0">
              <a:buNone/>
              <a:defRPr sz="1800">
                <a:solidFill>
                  <a:srgbClr val="000000"/>
                </a:solidFill>
              </a:defRPr>
            </a:pPr>
            <a:r>
              <a:rPr lang="de-CH" sz="2800" b="1" dirty="0" err="1"/>
              <a:t>rather</a:t>
            </a:r>
            <a:r>
              <a:rPr lang="de-CH" sz="2800" b="1" dirty="0"/>
              <a:t> </a:t>
            </a:r>
            <a:r>
              <a:rPr lang="de-CH" sz="2800" b="1" dirty="0" err="1"/>
              <a:t>than</a:t>
            </a:r>
            <a:r>
              <a:rPr lang="de-CH" sz="2800" b="1" dirty="0"/>
              <a:t> </a:t>
            </a:r>
            <a:r>
              <a:rPr lang="de-CH" sz="2800" b="1" dirty="0" err="1"/>
              <a:t>discussing</a:t>
            </a:r>
            <a:r>
              <a:rPr lang="de-CH" sz="2800" b="1" dirty="0"/>
              <a:t> </a:t>
            </a:r>
            <a:r>
              <a:rPr lang="de-CH" sz="2800" b="1" dirty="0" err="1"/>
              <a:t>the</a:t>
            </a:r>
            <a:r>
              <a:rPr lang="de-CH" sz="2800" b="1" dirty="0"/>
              <a:t> </a:t>
            </a:r>
            <a:r>
              <a:rPr lang="de-CH" sz="2800" b="1" dirty="0" err="1"/>
              <a:t>scientific</a:t>
            </a:r>
            <a:r>
              <a:rPr lang="de-CH" sz="2800" b="1" dirty="0"/>
              <a:t> </a:t>
            </a:r>
            <a:r>
              <a:rPr lang="de-CH" sz="2800" b="1" dirty="0" err="1"/>
              <a:t>content</a:t>
            </a:r>
            <a:r>
              <a:rPr lang="de-CH" sz="2800" b="1" dirty="0"/>
              <a:t>.</a:t>
            </a:r>
          </a:p>
          <a:p>
            <a:pPr marL="271462" lvl="1" indent="0">
              <a:buNone/>
              <a:defRPr sz="1800">
                <a:solidFill>
                  <a:srgbClr val="000000"/>
                </a:solidFill>
              </a:defRPr>
            </a:pPr>
            <a:endParaRPr lang="de-CH" sz="2200" b="1"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S02xE01</a:t>
            </a:r>
            <a:r>
              <a:rPr lang="en-US" sz="3600" dirty="0"/>
              <a:t>: Individual parts of scientific papers</a:t>
            </a:r>
            <a:endParaRPr sz="3600" dirty="0"/>
          </a:p>
        </p:txBody>
      </p:sp>
    </p:spTree>
    <p:extLst>
      <p:ext uri="{BB962C8B-B14F-4D97-AF65-F5344CB8AC3E}">
        <p14:creationId xmlns:p14="http://schemas.microsoft.com/office/powerpoint/2010/main" val="131382562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699948"/>
            <a:ext cx="11328400" cy="4619927"/>
          </a:xfrm>
          <a:prstGeom prst="rect">
            <a:avLst/>
          </a:prstGeom>
        </p:spPr>
        <p:txBody>
          <a:bodyPr/>
          <a:lstStyle/>
          <a:p>
            <a:pPr marL="271462" lvl="1" indent="0">
              <a:buNone/>
              <a:defRPr sz="1800">
                <a:solidFill>
                  <a:srgbClr val="000000"/>
                </a:solidFill>
              </a:defRPr>
            </a:pPr>
            <a:r>
              <a:rPr lang="de-CH" sz="2400" u="sng" dirty="0"/>
              <a:t>«</a:t>
            </a:r>
            <a:r>
              <a:rPr lang="de-CH" sz="2400" u="sng" dirty="0" err="1"/>
              <a:t>Good</a:t>
            </a:r>
            <a:r>
              <a:rPr lang="de-CH" sz="2400" u="sng" dirty="0"/>
              <a:t>» </a:t>
            </a:r>
            <a:r>
              <a:rPr lang="de-CH" sz="2400" u="sng" dirty="0" err="1"/>
              <a:t>paper</a:t>
            </a:r>
            <a:endParaRPr lang="de-CH" sz="2400" u="sng" dirty="0"/>
          </a:p>
          <a:p>
            <a:pPr marL="271462" lvl="1" indent="0">
              <a:buNone/>
              <a:defRPr sz="1800">
                <a:solidFill>
                  <a:srgbClr val="000000"/>
                </a:solidFill>
              </a:defRPr>
            </a:pPr>
            <a:endParaRPr lang="de-CH" sz="2400" dirty="0"/>
          </a:p>
          <a:p>
            <a:pPr lvl="1">
              <a:defRPr sz="1800">
                <a:solidFill>
                  <a:srgbClr val="000000"/>
                </a:solidFill>
              </a:defRPr>
            </a:pPr>
            <a:r>
              <a:rPr lang="de-CH" sz="2400" dirty="0" err="1"/>
              <a:t>how</a:t>
            </a:r>
            <a:r>
              <a:rPr lang="de-CH" sz="2400" dirty="0"/>
              <a:t> </a:t>
            </a:r>
            <a:r>
              <a:rPr lang="de-CH" sz="2400" dirty="0" err="1"/>
              <a:t>you</a:t>
            </a:r>
            <a:r>
              <a:rPr lang="de-CH" sz="2400" dirty="0"/>
              <a:t> </a:t>
            </a:r>
            <a:r>
              <a:rPr lang="de-CH" sz="2400" dirty="0" err="1"/>
              <a:t>found</a:t>
            </a:r>
            <a:r>
              <a:rPr lang="de-CH" sz="2400" dirty="0"/>
              <a:t> </a:t>
            </a:r>
            <a:r>
              <a:rPr lang="de-CH" sz="2400" dirty="0" err="1"/>
              <a:t>it</a:t>
            </a:r>
            <a:r>
              <a:rPr lang="de-CH" sz="2400" dirty="0"/>
              <a:t>?</a:t>
            </a:r>
          </a:p>
          <a:p>
            <a:pPr marL="271462" lvl="1" indent="0">
              <a:buNone/>
              <a:defRPr sz="1800">
                <a:solidFill>
                  <a:srgbClr val="000000"/>
                </a:solidFill>
              </a:defRPr>
            </a:pPr>
            <a:r>
              <a:rPr lang="de-CH" sz="1600" dirty="0">
                <a:solidFill>
                  <a:srgbClr val="00B050"/>
                </a:solidFill>
              </a:rPr>
              <a:t>Google </a:t>
            </a:r>
            <a:r>
              <a:rPr lang="de-CH" sz="1600" dirty="0" err="1">
                <a:solidFill>
                  <a:srgbClr val="00B050"/>
                </a:solidFill>
              </a:rPr>
              <a:t>keywords</a:t>
            </a:r>
            <a:r>
              <a:rPr lang="de-CH" sz="1600" dirty="0">
                <a:solidFill>
                  <a:srgbClr val="00B050"/>
                </a:solidFill>
              </a:rPr>
              <a:t>, </a:t>
            </a:r>
            <a:r>
              <a:rPr lang="de-CH" sz="1600" dirty="0" err="1">
                <a:solidFill>
                  <a:srgbClr val="00B050"/>
                </a:solidFill>
              </a:rPr>
              <a:t>social</a:t>
            </a:r>
            <a:r>
              <a:rPr lang="de-CH" sz="1600" dirty="0">
                <a:solidFill>
                  <a:srgbClr val="00B050"/>
                </a:solidFill>
              </a:rPr>
              <a:t> </a:t>
            </a:r>
            <a:r>
              <a:rPr lang="de-CH" sz="1600" dirty="0" err="1">
                <a:solidFill>
                  <a:srgbClr val="00B050"/>
                </a:solidFill>
              </a:rPr>
              <a:t>networks</a:t>
            </a:r>
            <a:r>
              <a:rPr lang="de-CH" sz="1600" dirty="0">
                <a:solidFill>
                  <a:srgbClr val="00B050"/>
                </a:solidFill>
              </a:rPr>
              <a:t>, </a:t>
            </a:r>
            <a:r>
              <a:rPr lang="de-CH" sz="1600" dirty="0" err="1">
                <a:solidFill>
                  <a:srgbClr val="00B050"/>
                </a:solidFill>
              </a:rPr>
              <a:t>citation</a:t>
            </a:r>
            <a:r>
              <a:rPr lang="de-CH" sz="1600" dirty="0">
                <a:solidFill>
                  <a:srgbClr val="00B050"/>
                </a:solidFill>
              </a:rPr>
              <a:t>/</a:t>
            </a:r>
            <a:r>
              <a:rPr lang="de-CH" sz="1600" dirty="0" err="1">
                <a:solidFill>
                  <a:srgbClr val="00B050"/>
                </a:solidFill>
              </a:rPr>
              <a:t>reference</a:t>
            </a:r>
            <a:r>
              <a:rPr lang="de-CH" sz="1600" dirty="0">
                <a:solidFill>
                  <a:srgbClr val="00B050"/>
                </a:solidFill>
                <a:sym typeface="Wingdings" pitchFamily="2" charset="2"/>
              </a:rPr>
              <a:t> link, </a:t>
            </a:r>
            <a:r>
              <a:rPr lang="de-CH" sz="1600" dirty="0" err="1">
                <a:solidFill>
                  <a:srgbClr val="00B050"/>
                </a:solidFill>
                <a:sym typeface="Wingdings" pitchFamily="2" charset="2"/>
              </a:rPr>
              <a:t>pubmed</a:t>
            </a:r>
            <a:r>
              <a:rPr lang="de-CH" sz="1600" dirty="0">
                <a:solidFill>
                  <a:srgbClr val="00B050"/>
                </a:solidFill>
                <a:sym typeface="Wingdings" pitchFamily="2" charset="2"/>
              </a:rPr>
              <a:t> </a:t>
            </a:r>
            <a:r>
              <a:rPr lang="de-CH" sz="1600" dirty="0" err="1">
                <a:solidFill>
                  <a:srgbClr val="00B050"/>
                </a:solidFill>
                <a:sym typeface="Wingdings" pitchFamily="2" charset="2"/>
              </a:rPr>
              <a:t>reverse</a:t>
            </a:r>
            <a:r>
              <a:rPr lang="de-CH" sz="1600" dirty="0">
                <a:solidFill>
                  <a:srgbClr val="00B050"/>
                </a:solidFill>
                <a:sym typeface="Wingdings" pitchFamily="2" charset="2"/>
              </a:rPr>
              <a:t> </a:t>
            </a:r>
            <a:r>
              <a:rPr lang="de-CH" sz="1600" dirty="0" err="1">
                <a:solidFill>
                  <a:srgbClr val="00B050"/>
                </a:solidFill>
                <a:sym typeface="Wingdings" pitchFamily="2" charset="2"/>
              </a:rPr>
              <a:t>search</a:t>
            </a:r>
            <a:r>
              <a:rPr lang="de-CH" sz="1600" dirty="0">
                <a:solidFill>
                  <a:srgbClr val="00B050"/>
                </a:solidFill>
                <a:sym typeface="Wingdings" pitchFamily="2" charset="2"/>
              </a:rPr>
              <a:t>, </a:t>
            </a:r>
            <a:r>
              <a:rPr lang="de-CH" sz="1600" dirty="0" err="1">
                <a:solidFill>
                  <a:srgbClr val="00B050"/>
                </a:solidFill>
                <a:sym typeface="Wingdings" pitchFamily="2" charset="2"/>
              </a:rPr>
              <a:t>citation</a:t>
            </a:r>
            <a:r>
              <a:rPr lang="de-CH" sz="1600" dirty="0">
                <a:solidFill>
                  <a:srgbClr val="00B050"/>
                </a:solidFill>
                <a:sym typeface="Wingdings" pitchFamily="2" charset="2"/>
              </a:rPr>
              <a:t> </a:t>
            </a:r>
            <a:r>
              <a:rPr lang="de-CH" sz="1600" dirty="0" err="1">
                <a:solidFill>
                  <a:srgbClr val="00B050"/>
                </a:solidFill>
                <a:sym typeface="Wingdings" pitchFamily="2" charset="2"/>
              </a:rPr>
              <a:t>manager</a:t>
            </a:r>
            <a:r>
              <a:rPr lang="de-CH" sz="1600" dirty="0">
                <a:solidFill>
                  <a:srgbClr val="00B050"/>
                </a:solidFill>
                <a:sym typeface="Wingdings" pitchFamily="2" charset="2"/>
              </a:rPr>
              <a:t> </a:t>
            </a:r>
            <a:r>
              <a:rPr lang="de-CH" sz="1600" dirty="0" err="1">
                <a:solidFill>
                  <a:srgbClr val="00B050"/>
                </a:solidFill>
                <a:sym typeface="Wingdings" pitchFamily="2" charset="2"/>
              </a:rPr>
              <a:t>alerts</a:t>
            </a:r>
            <a:r>
              <a:rPr lang="de-CH" sz="1600" dirty="0">
                <a:solidFill>
                  <a:srgbClr val="00B050"/>
                </a:solidFill>
                <a:sym typeface="Wingdings" pitchFamily="2" charset="2"/>
              </a:rPr>
              <a:t>, email </a:t>
            </a:r>
            <a:r>
              <a:rPr lang="de-CH" sz="1600" dirty="0" err="1">
                <a:solidFill>
                  <a:srgbClr val="00B050"/>
                </a:solidFill>
                <a:sym typeface="Wingdings" pitchFamily="2" charset="2"/>
              </a:rPr>
              <a:t>alerts</a:t>
            </a:r>
            <a:r>
              <a:rPr lang="de-CH" sz="1600" dirty="0">
                <a:solidFill>
                  <a:srgbClr val="00B050"/>
                </a:solidFill>
                <a:sym typeface="Wingdings" pitchFamily="2" charset="2"/>
              </a:rPr>
              <a:t>, </a:t>
            </a:r>
            <a:r>
              <a:rPr lang="de-CH" sz="1600" dirty="0" err="1">
                <a:solidFill>
                  <a:srgbClr val="00B050"/>
                </a:solidFill>
                <a:sym typeface="Wingdings" pitchFamily="2" charset="2"/>
              </a:rPr>
              <a:t>targeted</a:t>
            </a:r>
            <a:r>
              <a:rPr lang="de-CH" sz="1600" dirty="0">
                <a:solidFill>
                  <a:srgbClr val="00B050"/>
                </a:solidFill>
                <a:sym typeface="Wingdings" pitchFamily="2" charset="2"/>
              </a:rPr>
              <a:t> </a:t>
            </a:r>
            <a:r>
              <a:rPr lang="de-CH" sz="1600" dirty="0" err="1">
                <a:solidFill>
                  <a:srgbClr val="00B050"/>
                </a:solidFill>
                <a:sym typeface="Wingdings" pitchFamily="2" charset="2"/>
              </a:rPr>
              <a:t>search</a:t>
            </a:r>
            <a:r>
              <a:rPr lang="de-CH" sz="1600" dirty="0">
                <a:solidFill>
                  <a:srgbClr val="00B050"/>
                </a:solidFill>
                <a:sym typeface="Wingdings" pitchFamily="2" charset="2"/>
              </a:rPr>
              <a:t> </a:t>
            </a:r>
            <a:r>
              <a:rPr lang="de-CH" sz="1600" dirty="0" err="1">
                <a:solidFill>
                  <a:srgbClr val="00B050"/>
                </a:solidFill>
                <a:sym typeface="Wingdings" pitchFamily="2" charset="2"/>
              </a:rPr>
              <a:t>of</a:t>
            </a:r>
            <a:r>
              <a:rPr lang="de-CH" sz="1600" dirty="0">
                <a:solidFill>
                  <a:srgbClr val="00B050"/>
                </a:solidFill>
                <a:sym typeface="Wingdings" pitchFamily="2" charset="2"/>
              </a:rPr>
              <a:t> </a:t>
            </a:r>
            <a:r>
              <a:rPr lang="de-CH" sz="1600" dirty="0" err="1">
                <a:solidFill>
                  <a:srgbClr val="00B050"/>
                </a:solidFill>
                <a:sym typeface="Wingdings" pitchFamily="2" charset="2"/>
              </a:rPr>
              <a:t>labs</a:t>
            </a:r>
            <a:r>
              <a:rPr lang="de-CH" sz="1600" dirty="0">
                <a:solidFill>
                  <a:srgbClr val="00B050"/>
                </a:solidFill>
                <a:sym typeface="Wingdings" pitchFamily="2" charset="2"/>
              </a:rPr>
              <a:t>/</a:t>
            </a:r>
            <a:r>
              <a:rPr lang="de-CH" sz="1600" dirty="0" err="1">
                <a:solidFill>
                  <a:srgbClr val="00B050"/>
                </a:solidFill>
                <a:sym typeface="Wingdings" pitchFamily="2" charset="2"/>
              </a:rPr>
              <a:t>journal</a:t>
            </a:r>
            <a:r>
              <a:rPr lang="de-CH" sz="1600" dirty="0">
                <a:solidFill>
                  <a:srgbClr val="00B050"/>
                </a:solidFill>
                <a:sym typeface="Wingdings" pitchFamily="2" charset="2"/>
              </a:rPr>
              <a:t> </a:t>
            </a:r>
            <a:r>
              <a:rPr lang="de-CH" sz="1600" dirty="0" err="1">
                <a:solidFill>
                  <a:srgbClr val="00B050"/>
                </a:solidFill>
                <a:sym typeface="Wingdings" pitchFamily="2" charset="2"/>
              </a:rPr>
              <a:t>content</a:t>
            </a:r>
            <a:endParaRPr lang="de-CH" sz="1600" dirty="0">
              <a:solidFill>
                <a:srgbClr val="00B050"/>
              </a:solidFill>
            </a:endParaRPr>
          </a:p>
          <a:p>
            <a:pPr lvl="1">
              <a:defRPr sz="1800">
                <a:solidFill>
                  <a:srgbClr val="000000"/>
                </a:solidFill>
              </a:defRPr>
            </a:pPr>
            <a:r>
              <a:rPr lang="de-CH" sz="2400" dirty="0" err="1"/>
              <a:t>how</a:t>
            </a:r>
            <a:r>
              <a:rPr lang="de-CH" sz="2400" dirty="0"/>
              <a:t> </a:t>
            </a:r>
            <a:r>
              <a:rPr lang="de-CH" sz="2400" dirty="0" err="1"/>
              <a:t>you</a:t>
            </a:r>
            <a:r>
              <a:rPr lang="de-CH" sz="2400" dirty="0"/>
              <a:t> </a:t>
            </a:r>
            <a:r>
              <a:rPr lang="de-CH" sz="2400" dirty="0" err="1"/>
              <a:t>found</a:t>
            </a:r>
            <a:r>
              <a:rPr lang="de-CH" sz="2400" dirty="0"/>
              <a:t> out </a:t>
            </a:r>
            <a:r>
              <a:rPr lang="de-CH" sz="2400" dirty="0" err="1"/>
              <a:t>what</a:t>
            </a:r>
            <a:r>
              <a:rPr lang="de-CH" sz="2400" dirty="0"/>
              <a:t> </a:t>
            </a:r>
            <a:r>
              <a:rPr lang="de-CH" sz="2400" dirty="0" err="1"/>
              <a:t>it</a:t>
            </a:r>
            <a:r>
              <a:rPr lang="de-CH" sz="2400" dirty="0"/>
              <a:t> </a:t>
            </a:r>
            <a:r>
              <a:rPr lang="de-CH" sz="2400" dirty="0" err="1"/>
              <a:t>is</a:t>
            </a:r>
            <a:r>
              <a:rPr lang="de-CH" sz="2400" dirty="0"/>
              <a:t> </a:t>
            </a:r>
            <a:r>
              <a:rPr lang="de-CH" sz="2400" dirty="0" err="1"/>
              <a:t>about</a:t>
            </a:r>
            <a:r>
              <a:rPr lang="de-CH" sz="2400" dirty="0"/>
              <a:t>?</a:t>
            </a:r>
          </a:p>
          <a:p>
            <a:pPr marL="271462" lvl="1" indent="0">
              <a:buNone/>
              <a:defRPr sz="1800">
                <a:solidFill>
                  <a:srgbClr val="000000"/>
                </a:solidFill>
              </a:defRPr>
            </a:pPr>
            <a:r>
              <a:rPr lang="de-CH" sz="1600" dirty="0">
                <a:solidFill>
                  <a:srgbClr val="00B050"/>
                </a:solidFill>
              </a:rPr>
              <a:t>Title, </a:t>
            </a:r>
            <a:r>
              <a:rPr lang="de-CH" sz="1600" dirty="0" err="1">
                <a:solidFill>
                  <a:srgbClr val="00B050"/>
                </a:solidFill>
              </a:rPr>
              <a:t>graphical</a:t>
            </a:r>
            <a:r>
              <a:rPr lang="de-CH" sz="1600" dirty="0">
                <a:solidFill>
                  <a:srgbClr val="00B050"/>
                </a:solidFill>
              </a:rPr>
              <a:t> </a:t>
            </a:r>
            <a:r>
              <a:rPr lang="de-CH" sz="1600" dirty="0" err="1">
                <a:solidFill>
                  <a:srgbClr val="00B050"/>
                </a:solidFill>
              </a:rPr>
              <a:t>abstract</a:t>
            </a:r>
            <a:r>
              <a:rPr lang="de-CH" sz="1600" dirty="0">
                <a:solidFill>
                  <a:srgbClr val="00B050"/>
                </a:solidFill>
              </a:rPr>
              <a:t> + «in </a:t>
            </a:r>
            <a:r>
              <a:rPr lang="de-CH" sz="1600" dirty="0" err="1">
                <a:solidFill>
                  <a:srgbClr val="00B050"/>
                </a:solidFill>
              </a:rPr>
              <a:t>brief</a:t>
            </a:r>
            <a:r>
              <a:rPr lang="de-CH" sz="1600" dirty="0">
                <a:solidFill>
                  <a:srgbClr val="00B050"/>
                </a:solidFill>
              </a:rPr>
              <a:t>», </a:t>
            </a:r>
            <a:r>
              <a:rPr lang="de-CH" sz="1600" dirty="0" err="1">
                <a:solidFill>
                  <a:srgbClr val="00B050"/>
                </a:solidFill>
              </a:rPr>
              <a:t>google</a:t>
            </a:r>
            <a:r>
              <a:rPr lang="de-CH" sz="1600" dirty="0">
                <a:solidFill>
                  <a:srgbClr val="00B050"/>
                </a:solidFill>
              </a:rPr>
              <a:t> </a:t>
            </a:r>
            <a:r>
              <a:rPr lang="de-CH" sz="1600" dirty="0" err="1">
                <a:solidFill>
                  <a:srgbClr val="00B050"/>
                </a:solidFill>
              </a:rPr>
              <a:t>image</a:t>
            </a:r>
            <a:r>
              <a:rPr lang="de-CH" sz="1600" dirty="0">
                <a:solidFill>
                  <a:srgbClr val="00B050"/>
                </a:solidFill>
              </a:rPr>
              <a:t> </a:t>
            </a:r>
            <a:r>
              <a:rPr lang="de-CH" sz="1600" dirty="0">
                <a:solidFill>
                  <a:srgbClr val="00B050"/>
                </a:solidFill>
                <a:sym typeface="Wingdings" pitchFamily="2" charset="2"/>
              </a:rPr>
              <a:t> </a:t>
            </a:r>
            <a:r>
              <a:rPr lang="de-CH" sz="1600" dirty="0" err="1">
                <a:solidFill>
                  <a:srgbClr val="00B050"/>
                </a:solidFill>
                <a:sym typeface="Wingdings" pitchFamily="2" charset="2"/>
              </a:rPr>
              <a:t>main</a:t>
            </a:r>
            <a:r>
              <a:rPr lang="de-CH" sz="1600" dirty="0">
                <a:solidFill>
                  <a:srgbClr val="00B050"/>
                </a:solidFill>
                <a:sym typeface="Wingdings" pitchFamily="2" charset="2"/>
              </a:rPr>
              <a:t> </a:t>
            </a:r>
            <a:r>
              <a:rPr lang="de-CH" sz="1600" dirty="0" err="1">
                <a:solidFill>
                  <a:srgbClr val="00B050"/>
                </a:solidFill>
                <a:sym typeface="Wingdings" pitchFamily="2" charset="2"/>
              </a:rPr>
              <a:t>figures</a:t>
            </a:r>
            <a:r>
              <a:rPr lang="de-CH" sz="1600" dirty="0">
                <a:solidFill>
                  <a:srgbClr val="00B050"/>
                </a:solidFill>
                <a:sym typeface="Wingdings" pitchFamily="2" charset="2"/>
              </a:rPr>
              <a:t>, </a:t>
            </a:r>
            <a:endParaRPr lang="de-CH" sz="1600" dirty="0">
              <a:solidFill>
                <a:srgbClr val="00B050"/>
              </a:solidFill>
            </a:endParaRPr>
          </a:p>
          <a:p>
            <a:pPr lvl="1">
              <a:defRPr sz="1800">
                <a:solidFill>
                  <a:srgbClr val="000000"/>
                </a:solidFill>
              </a:defRPr>
            </a:pPr>
            <a:r>
              <a:rPr lang="de-CH" sz="2400" dirty="0" err="1"/>
              <a:t>what</a:t>
            </a:r>
            <a:r>
              <a:rPr lang="de-CH" sz="2400" dirty="0"/>
              <a:t> </a:t>
            </a:r>
            <a:r>
              <a:rPr lang="de-CH" sz="2400" dirty="0" err="1"/>
              <a:t>caught</a:t>
            </a:r>
            <a:r>
              <a:rPr lang="de-CH" sz="2400" dirty="0"/>
              <a:t> </a:t>
            </a:r>
            <a:r>
              <a:rPr lang="de-CH" sz="2400" dirty="0" err="1"/>
              <a:t>your</a:t>
            </a:r>
            <a:r>
              <a:rPr lang="de-CH" sz="2400" dirty="0"/>
              <a:t> </a:t>
            </a:r>
            <a:r>
              <a:rPr lang="de-CH" sz="2400" dirty="0" err="1"/>
              <a:t>attention</a:t>
            </a:r>
            <a:r>
              <a:rPr lang="de-CH" sz="2400" dirty="0"/>
              <a:t> </a:t>
            </a:r>
            <a:r>
              <a:rPr lang="de-CH" sz="2400" dirty="0" err="1"/>
              <a:t>when</a:t>
            </a:r>
            <a:r>
              <a:rPr lang="de-CH" sz="2400" dirty="0"/>
              <a:t> </a:t>
            </a:r>
            <a:r>
              <a:rPr lang="de-CH" sz="2400" dirty="0" err="1"/>
              <a:t>reading</a:t>
            </a:r>
            <a:r>
              <a:rPr lang="de-CH" sz="2400" dirty="0"/>
              <a:t> </a:t>
            </a:r>
            <a:r>
              <a:rPr lang="de-CH" sz="2400" dirty="0" err="1"/>
              <a:t>it</a:t>
            </a:r>
            <a:r>
              <a:rPr lang="de-CH" sz="2400" dirty="0"/>
              <a:t>?</a:t>
            </a:r>
          </a:p>
          <a:p>
            <a:pPr marL="271462" lvl="1" indent="0">
              <a:buNone/>
              <a:defRPr sz="1800">
                <a:solidFill>
                  <a:srgbClr val="000000"/>
                </a:solidFill>
              </a:defRPr>
            </a:pPr>
            <a:r>
              <a:rPr lang="de-CH" sz="1600" dirty="0">
                <a:solidFill>
                  <a:srgbClr val="00B050"/>
                </a:solidFill>
              </a:rPr>
              <a:t>Information in title, </a:t>
            </a:r>
            <a:r>
              <a:rPr lang="de-CH" sz="1600" dirty="0" err="1">
                <a:solidFill>
                  <a:srgbClr val="00B050"/>
                </a:solidFill>
              </a:rPr>
              <a:t>section</a:t>
            </a:r>
            <a:r>
              <a:rPr lang="de-CH" sz="1600" dirty="0">
                <a:solidFill>
                  <a:srgbClr val="00B050"/>
                </a:solidFill>
              </a:rPr>
              <a:t> </a:t>
            </a:r>
            <a:r>
              <a:rPr lang="de-CH" sz="1600" dirty="0" err="1">
                <a:solidFill>
                  <a:srgbClr val="00B050"/>
                </a:solidFill>
              </a:rPr>
              <a:t>headers</a:t>
            </a:r>
            <a:r>
              <a:rPr lang="de-CH" sz="1600" dirty="0">
                <a:solidFill>
                  <a:srgbClr val="00B050"/>
                </a:solidFill>
              </a:rPr>
              <a:t>, link </a:t>
            </a:r>
            <a:r>
              <a:rPr lang="de-CH" sz="1600" dirty="0" err="1">
                <a:solidFill>
                  <a:srgbClr val="00B050"/>
                </a:solidFill>
              </a:rPr>
              <a:t>between</a:t>
            </a:r>
            <a:r>
              <a:rPr lang="de-CH" sz="1600" dirty="0">
                <a:solidFill>
                  <a:srgbClr val="00B050"/>
                </a:solidFill>
              </a:rPr>
              <a:t> </a:t>
            </a:r>
            <a:r>
              <a:rPr lang="de-CH" sz="1600" dirty="0" err="1">
                <a:solidFill>
                  <a:srgbClr val="00B050"/>
                </a:solidFill>
              </a:rPr>
              <a:t>headers</a:t>
            </a:r>
            <a:endParaRPr lang="de-CH" sz="1600" dirty="0">
              <a:solidFill>
                <a:srgbClr val="00B050"/>
              </a:solidFill>
            </a:endParaRPr>
          </a:p>
          <a:p>
            <a:pPr lvl="1">
              <a:defRPr sz="1800">
                <a:solidFill>
                  <a:srgbClr val="000000"/>
                </a:solidFill>
              </a:defRPr>
            </a:pPr>
            <a:r>
              <a:rPr lang="de-CH" sz="2400" dirty="0" err="1"/>
              <a:t>where</a:t>
            </a:r>
            <a:r>
              <a:rPr lang="de-CH" sz="2400" dirty="0"/>
              <a:t> </a:t>
            </a:r>
            <a:r>
              <a:rPr lang="de-CH" sz="2400" dirty="0" err="1"/>
              <a:t>you</a:t>
            </a:r>
            <a:r>
              <a:rPr lang="de-CH" sz="2400" dirty="0"/>
              <a:t> </a:t>
            </a:r>
            <a:r>
              <a:rPr lang="de-CH" sz="2400" dirty="0" err="1"/>
              <a:t>found</a:t>
            </a:r>
            <a:r>
              <a:rPr lang="de-CH" sz="2400" dirty="0"/>
              <a:t> </a:t>
            </a:r>
            <a:r>
              <a:rPr lang="de-CH" sz="2400" dirty="0" err="1"/>
              <a:t>the</a:t>
            </a:r>
            <a:r>
              <a:rPr lang="de-CH" sz="2400" dirty="0"/>
              <a:t> </a:t>
            </a:r>
            <a:r>
              <a:rPr lang="de-CH" sz="2400" dirty="0" err="1"/>
              <a:t>key</a:t>
            </a:r>
            <a:r>
              <a:rPr lang="de-CH" sz="2400" dirty="0"/>
              <a:t> </a:t>
            </a:r>
            <a:r>
              <a:rPr lang="de-CH" sz="2400" dirty="0" err="1"/>
              <a:t>messages</a:t>
            </a:r>
            <a:r>
              <a:rPr lang="de-CH" sz="2400" dirty="0"/>
              <a:t>?</a:t>
            </a:r>
          </a:p>
          <a:p>
            <a:pPr lvl="1">
              <a:defRPr sz="1800">
                <a:solidFill>
                  <a:srgbClr val="000000"/>
                </a:solidFill>
              </a:defRPr>
            </a:pPr>
            <a:r>
              <a:rPr lang="de-CH" sz="1600" dirty="0">
                <a:solidFill>
                  <a:srgbClr val="00B050"/>
                </a:solidFill>
              </a:rPr>
              <a:t>Title, </a:t>
            </a:r>
            <a:r>
              <a:rPr lang="de-CH" sz="1600" dirty="0" err="1">
                <a:solidFill>
                  <a:srgbClr val="00B050"/>
                </a:solidFill>
              </a:rPr>
              <a:t>Figure</a:t>
            </a:r>
            <a:r>
              <a:rPr lang="de-CH" sz="1600" dirty="0">
                <a:solidFill>
                  <a:srgbClr val="00B050"/>
                </a:solidFill>
              </a:rPr>
              <a:t>, </a:t>
            </a:r>
            <a:r>
              <a:rPr lang="de-CH" sz="1600" dirty="0" err="1">
                <a:solidFill>
                  <a:srgbClr val="00B050"/>
                </a:solidFill>
              </a:rPr>
              <a:t>abstract</a:t>
            </a:r>
            <a:r>
              <a:rPr lang="de-CH" sz="1600" dirty="0">
                <a:solidFill>
                  <a:srgbClr val="00B050"/>
                </a:solidFill>
              </a:rPr>
              <a:t>, </a:t>
            </a:r>
            <a:r>
              <a:rPr lang="de-CH" sz="1600" dirty="0" err="1">
                <a:solidFill>
                  <a:srgbClr val="00B050"/>
                </a:solidFill>
              </a:rPr>
              <a:t>section</a:t>
            </a:r>
            <a:r>
              <a:rPr lang="de-CH" sz="1600" dirty="0">
                <a:solidFill>
                  <a:srgbClr val="00B050"/>
                </a:solidFill>
              </a:rPr>
              <a:t> </a:t>
            </a:r>
            <a:r>
              <a:rPr lang="de-CH" sz="1600" dirty="0" err="1">
                <a:solidFill>
                  <a:srgbClr val="00B050"/>
                </a:solidFill>
              </a:rPr>
              <a:t>headers</a:t>
            </a:r>
            <a:r>
              <a:rPr lang="de-CH" sz="1600" dirty="0">
                <a:solidFill>
                  <a:srgbClr val="00B050"/>
                </a:solidFill>
              </a:rPr>
              <a:t>, </a:t>
            </a:r>
            <a:r>
              <a:rPr lang="de-CH" sz="1600" dirty="0" err="1">
                <a:solidFill>
                  <a:srgbClr val="00B050"/>
                </a:solidFill>
              </a:rPr>
              <a:t>highlights</a:t>
            </a:r>
            <a:r>
              <a:rPr lang="de-CH" sz="1600" dirty="0">
                <a:solidFill>
                  <a:srgbClr val="00B050"/>
                </a:solidFill>
              </a:rPr>
              <a:t> (</a:t>
            </a:r>
            <a:r>
              <a:rPr lang="de-CH" sz="1600" dirty="0" err="1">
                <a:solidFill>
                  <a:srgbClr val="00B050"/>
                </a:solidFill>
              </a:rPr>
              <a:t>bullet</a:t>
            </a:r>
            <a:r>
              <a:rPr lang="de-CH" sz="1600" dirty="0">
                <a:solidFill>
                  <a:srgbClr val="00B050"/>
                </a:solidFill>
              </a:rPr>
              <a:t> </a:t>
            </a:r>
            <a:r>
              <a:rPr lang="de-CH" sz="1600" dirty="0" err="1">
                <a:solidFill>
                  <a:srgbClr val="00B050"/>
                </a:solidFill>
              </a:rPr>
              <a:t>points</a:t>
            </a:r>
            <a:r>
              <a:rPr lang="de-CH" sz="1600" dirty="0">
                <a:solidFill>
                  <a:srgbClr val="00B050"/>
                </a:solidFill>
              </a:rPr>
              <a:t>)</a:t>
            </a:r>
          </a:p>
        </p:txBody>
      </p:sp>
      <p:sp>
        <p:nvSpPr>
          <p:cNvPr id="85" name="Shape 85"/>
          <p:cNvSpPr>
            <a:spLocks noGrp="1"/>
          </p:cNvSpPr>
          <p:nvPr>
            <p:ph type="title"/>
          </p:nvPr>
        </p:nvSpPr>
        <p:spPr>
          <a:prstGeom prst="rect">
            <a:avLst/>
          </a:prstGeom>
        </p:spPr>
        <p:txBody>
          <a:bodyPr/>
          <a:lstStyle/>
          <a:p>
            <a:pPr lvl="0">
              <a:defRPr sz="1800" b="0" cap="none"/>
            </a:pPr>
            <a:r>
              <a:rPr lang="de-CH" sz="3600" dirty="0"/>
              <a:t>S02xE01</a:t>
            </a:r>
            <a:r>
              <a:rPr lang="en-US" sz="3600" dirty="0"/>
              <a:t>: Individual parts of scientific papers</a:t>
            </a:r>
            <a:endParaRPr sz="3600" dirty="0"/>
          </a:p>
        </p:txBody>
      </p:sp>
    </p:spTree>
    <p:extLst>
      <p:ext uri="{BB962C8B-B14F-4D97-AF65-F5344CB8AC3E}">
        <p14:creationId xmlns:p14="http://schemas.microsoft.com/office/powerpoint/2010/main" val="20403537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a:defRPr sz="1800">
                <a:solidFill>
                  <a:srgbClr val="000000"/>
                </a:solidFill>
              </a:defRPr>
            </a:pPr>
            <a:r>
              <a:rPr lang="en-GB" sz="3100" dirty="0"/>
              <a:t>Individually, select a journal and check out its table of content</a:t>
            </a:r>
          </a:p>
          <a:p>
            <a:pPr>
              <a:defRPr sz="1800">
                <a:solidFill>
                  <a:srgbClr val="000000"/>
                </a:solidFill>
              </a:defRPr>
            </a:pPr>
            <a:r>
              <a:rPr lang="en-GB" sz="3100" dirty="0"/>
              <a:t>Rate the titles based on your feeling whether they are good or bad</a:t>
            </a:r>
          </a:p>
          <a:p>
            <a:pPr>
              <a:defRPr sz="1800">
                <a:solidFill>
                  <a:srgbClr val="000000"/>
                </a:solidFill>
              </a:defRPr>
            </a:pPr>
            <a:r>
              <a:rPr lang="en-GB" sz="3100" b="1" dirty="0"/>
              <a:t>Select one good and one bad example</a:t>
            </a:r>
          </a:p>
        </p:txBody>
      </p:sp>
      <p:sp>
        <p:nvSpPr>
          <p:cNvPr id="85" name="Shape 85"/>
          <p:cNvSpPr>
            <a:spLocks noGrp="1"/>
          </p:cNvSpPr>
          <p:nvPr>
            <p:ph type="title"/>
          </p:nvPr>
        </p:nvSpPr>
        <p:spPr>
          <a:prstGeom prst="rect">
            <a:avLst/>
          </a:prstGeom>
        </p:spPr>
        <p:txBody>
          <a:bodyPr/>
          <a:lstStyle/>
          <a:p>
            <a:pPr lvl="0">
              <a:defRPr sz="1800" b="0" cap="none"/>
            </a:pPr>
            <a:r>
              <a:rPr lang="de-CH" sz="3600" dirty="0"/>
              <a:t>S03xE01</a:t>
            </a:r>
            <a:r>
              <a:rPr lang="en-US" sz="3600" dirty="0"/>
              <a:t>: Titles </a:t>
            </a:r>
            <a:r>
              <a:rPr lang="mr-IN" sz="3600" dirty="0"/>
              <a:t>–</a:t>
            </a:r>
            <a:r>
              <a:rPr lang="en-US" sz="3600" dirty="0"/>
              <a:t> the good, the bad, the ugly</a:t>
            </a:r>
            <a:endParaRPr sz="3600" dirty="0"/>
          </a:p>
        </p:txBody>
      </p:sp>
    </p:spTree>
    <p:extLst>
      <p:ext uri="{BB962C8B-B14F-4D97-AF65-F5344CB8AC3E}">
        <p14:creationId xmlns:p14="http://schemas.microsoft.com/office/powerpoint/2010/main" val="11589185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31800" y="1218966"/>
            <a:ext cx="5472000" cy="4213225"/>
          </a:xfrm>
        </p:spPr>
        <p:txBody>
          <a:bodyPr/>
          <a:lstStyle/>
          <a:p>
            <a:pPr marL="0" indent="0">
              <a:buNone/>
            </a:pPr>
            <a:r>
              <a:rPr lang="en-US" b="1" dirty="0"/>
              <a:t>Good examples HS2020</a:t>
            </a:r>
          </a:p>
          <a:p>
            <a:pPr marL="0" indent="0">
              <a:buNone/>
            </a:pPr>
            <a:r>
              <a:rPr lang="en-US" dirty="0"/>
              <a:t>Opposing activities of NOTCH and </a:t>
            </a:r>
            <a:r>
              <a:rPr lang="en-US" dirty="0" err="1"/>
              <a:t>wnt</a:t>
            </a:r>
            <a:r>
              <a:rPr lang="en-US" dirty="0"/>
              <a:t> signaling </a:t>
            </a:r>
            <a:r>
              <a:rPr lang="en-US" u="sng" dirty="0"/>
              <a:t>regulate</a:t>
            </a:r>
            <a:r>
              <a:rPr lang="en-US" dirty="0"/>
              <a:t> intestinal stem cells and gut homeostasis</a:t>
            </a:r>
          </a:p>
          <a:p>
            <a:pPr marL="0" indent="0">
              <a:buNone/>
            </a:pPr>
            <a:r>
              <a:rPr lang="en-US" dirty="0"/>
              <a:t>Memory B-cell </a:t>
            </a:r>
            <a:r>
              <a:rPr lang="en-US" u="sng" dirty="0"/>
              <a:t>activate</a:t>
            </a:r>
            <a:r>
              <a:rPr lang="en-US" dirty="0"/>
              <a:t> brain homing </a:t>
            </a:r>
            <a:r>
              <a:rPr lang="en-US" dirty="0" err="1"/>
              <a:t>autroreactive</a:t>
            </a:r>
            <a:r>
              <a:rPr lang="en-US" dirty="0"/>
              <a:t> CD4+ T-cells in MS</a:t>
            </a:r>
          </a:p>
          <a:p>
            <a:pPr marL="0" indent="0">
              <a:buNone/>
            </a:pPr>
            <a:r>
              <a:rPr lang="en-US" dirty="0"/>
              <a:t>Short range interactions </a:t>
            </a:r>
            <a:r>
              <a:rPr lang="en-US" u="sng" dirty="0"/>
              <a:t>govern</a:t>
            </a:r>
            <a:r>
              <a:rPr lang="en-US" dirty="0"/>
              <a:t> the dynamics and functions of microbial communities</a:t>
            </a:r>
          </a:p>
          <a:p>
            <a:pPr marL="0" indent="0">
              <a:buNone/>
            </a:pPr>
            <a:r>
              <a:rPr lang="en-US" dirty="0"/>
              <a:t>Nitrogen-fixing </a:t>
            </a:r>
            <a:r>
              <a:rPr lang="en-US" dirty="0" err="1"/>
              <a:t>rhizobial</a:t>
            </a:r>
            <a:r>
              <a:rPr lang="en-US" dirty="0"/>
              <a:t> strains isolated from common bean seeds: </a:t>
            </a:r>
            <a:r>
              <a:rPr lang="en-US" dirty="0" err="1"/>
              <a:t>phyogeny</a:t>
            </a:r>
            <a:r>
              <a:rPr lang="en-US" dirty="0"/>
              <a:t>, physiology and genome analysis</a:t>
            </a:r>
          </a:p>
          <a:p>
            <a:pPr marL="0" indent="0">
              <a:buNone/>
            </a:pPr>
            <a:r>
              <a:rPr lang="en-US" dirty="0"/>
              <a:t>Analysis of membrane proteins localizing to the inner nuclear envelope in living cells</a:t>
            </a:r>
          </a:p>
          <a:p>
            <a:pPr marL="0" indent="0">
              <a:buNone/>
            </a:pPr>
            <a:r>
              <a:rPr lang="en-US" dirty="0"/>
              <a:t>Eosinophils from murine lamina propria </a:t>
            </a:r>
            <a:r>
              <a:rPr lang="en-US" u="sng" dirty="0"/>
              <a:t>induce</a:t>
            </a:r>
            <a:r>
              <a:rPr lang="en-US" dirty="0"/>
              <a:t> differentiation of naïve T-cells into </a:t>
            </a:r>
            <a:r>
              <a:rPr lang="en-US" dirty="0" err="1"/>
              <a:t>Tregs</a:t>
            </a:r>
            <a:r>
              <a:rPr lang="en-US" dirty="0"/>
              <a:t> via </a:t>
            </a:r>
          </a:p>
          <a:p>
            <a:pPr marL="0" indent="0">
              <a:buNone/>
            </a:pPr>
            <a:r>
              <a:rPr lang="en-US" dirty="0"/>
              <a:t>Bioremediation of a common product of food processing by a human gut bacterium</a:t>
            </a:r>
          </a:p>
          <a:p>
            <a:pPr marL="0" indent="0">
              <a:buNone/>
            </a:pPr>
            <a:r>
              <a:rPr lang="en-US" dirty="0"/>
              <a:t>Multiplexed single cell morphometry for hematopathology diagnostics</a:t>
            </a:r>
          </a:p>
          <a:p>
            <a:pPr marL="0" indent="0">
              <a:buNone/>
            </a:pPr>
            <a:r>
              <a:rPr lang="en-US" dirty="0"/>
              <a:t>An RPSL cassette, </a:t>
            </a:r>
            <a:r>
              <a:rPr lang="en-US" dirty="0" err="1"/>
              <a:t>janus</a:t>
            </a:r>
            <a:r>
              <a:rPr lang="en-US" dirty="0"/>
              <a:t>, for gene replacement through negative selection in Strep.</a:t>
            </a:r>
          </a:p>
        </p:txBody>
      </p:sp>
      <p:sp>
        <p:nvSpPr>
          <p:cNvPr id="3" name="Content Placeholder 2"/>
          <p:cNvSpPr>
            <a:spLocks noGrp="1"/>
          </p:cNvSpPr>
          <p:nvPr>
            <p:ph sz="half" idx="2"/>
          </p:nvPr>
        </p:nvSpPr>
        <p:spPr>
          <a:xfrm>
            <a:off x="6288021" y="1218966"/>
            <a:ext cx="5472179" cy="4213225"/>
          </a:xfrm>
        </p:spPr>
        <p:txBody>
          <a:bodyPr/>
          <a:lstStyle/>
          <a:p>
            <a:pPr marL="0" indent="0">
              <a:buNone/>
            </a:pPr>
            <a:r>
              <a:rPr lang="en-US" b="1" dirty="0"/>
              <a:t>Bad examples HS2020</a:t>
            </a:r>
          </a:p>
          <a:p>
            <a:endParaRPr lang="en-US" dirty="0">
              <a:solidFill>
                <a:srgbClr val="008000"/>
              </a:solidFill>
            </a:endParaRPr>
          </a:p>
        </p:txBody>
      </p:sp>
      <p:sp>
        <p:nvSpPr>
          <p:cNvPr id="4" name="Date Placeholder 3"/>
          <p:cNvSpPr>
            <a:spLocks noGrp="1"/>
          </p:cNvSpPr>
          <p:nvPr>
            <p:ph type="dt" sz="half" idx="10"/>
          </p:nvPr>
        </p:nvSpPr>
        <p:spPr/>
        <p:txBody>
          <a:bodyPr/>
          <a:lstStyle/>
          <a:p>
            <a:fld id="{C6A1628A-2A40-4B37-B167-309C0EBB4BBF}" type="datetime1">
              <a:rPr lang="de-DE" smtClean="0"/>
              <a:pPr/>
              <a:t>09.09.20</a:t>
            </a:fld>
            <a:endParaRPr lang="de-DE"/>
          </a:p>
        </p:txBody>
      </p:sp>
      <p:sp>
        <p:nvSpPr>
          <p:cNvPr id="5" name="Footer Placeholder 4"/>
          <p:cNvSpPr>
            <a:spLocks noGrp="1"/>
          </p:cNvSpPr>
          <p:nvPr>
            <p:ph type="ftr" sz="quarter" idx="11"/>
          </p:nvPr>
        </p:nvSpPr>
        <p:spPr/>
        <p:txBody>
          <a:bodyPr/>
          <a:lstStyle/>
          <a:p>
            <a:r>
              <a:rPr lang="de-DE"/>
              <a:t>((Vorname Nachname))</a:t>
            </a:r>
          </a:p>
        </p:txBody>
      </p:sp>
      <p:sp>
        <p:nvSpPr>
          <p:cNvPr id="6" name="Slide Number Placeholder 5"/>
          <p:cNvSpPr>
            <a:spLocks noGrp="1"/>
          </p:cNvSpPr>
          <p:nvPr>
            <p:ph type="sldNum" sz="quarter" idx="12"/>
          </p:nvPr>
        </p:nvSpPr>
        <p:spPr/>
        <p:txBody>
          <a:bodyPr/>
          <a:lstStyle/>
          <a:p>
            <a:fld id="{6C6AE60A-B69C-4790-82F7-3882EDF23186}" type="slidenum">
              <a:rPr lang="de-DE" smtClean="0"/>
              <a:pPr/>
              <a:t>15</a:t>
            </a:fld>
            <a:endParaRPr lang="de-DE"/>
          </a:p>
        </p:txBody>
      </p:sp>
    </p:spTree>
    <p:extLst>
      <p:ext uri="{BB962C8B-B14F-4D97-AF65-F5344CB8AC3E}">
        <p14:creationId xmlns:p14="http://schemas.microsoft.com/office/powerpoint/2010/main" val="33177047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31800" y="1218966"/>
            <a:ext cx="5472000" cy="4213225"/>
          </a:xfrm>
        </p:spPr>
        <p:txBody>
          <a:bodyPr/>
          <a:lstStyle/>
          <a:p>
            <a:pPr marL="0" indent="0">
              <a:buNone/>
            </a:pPr>
            <a:r>
              <a:rPr lang="en-US" b="1" dirty="0"/>
              <a:t>Good examples HS2019</a:t>
            </a:r>
          </a:p>
          <a:p>
            <a:r>
              <a:rPr lang="en-US" dirty="0"/>
              <a:t>TCR sequencing </a:t>
            </a:r>
            <a:r>
              <a:rPr lang="en-US" u="sng" dirty="0"/>
              <a:t>reveals</a:t>
            </a:r>
            <a:r>
              <a:rPr lang="en-US" dirty="0"/>
              <a:t> the distinct development of fetal and adult human v-gamma9 v-delta2 T-cells</a:t>
            </a:r>
          </a:p>
          <a:p>
            <a:pPr lvl="1"/>
            <a:r>
              <a:rPr lang="en-US" dirty="0">
                <a:solidFill>
                  <a:srgbClr val="008000"/>
                </a:solidFill>
              </a:rPr>
              <a:t>conclusion of the work in one sentence</a:t>
            </a:r>
          </a:p>
          <a:p>
            <a:r>
              <a:rPr lang="en-US" dirty="0" err="1"/>
              <a:t>Mechano</a:t>
            </a:r>
            <a:r>
              <a:rPr lang="en-US" dirty="0"/>
              <a:t>-sensation of cyclical force by piezo1 </a:t>
            </a:r>
            <a:r>
              <a:rPr lang="en-US" u="sng" dirty="0"/>
              <a:t>is essential </a:t>
            </a:r>
            <a:r>
              <a:rPr lang="en-US" dirty="0"/>
              <a:t>for innate immunity</a:t>
            </a:r>
          </a:p>
          <a:p>
            <a:pPr lvl="1"/>
            <a:r>
              <a:rPr lang="en-US" dirty="0">
                <a:solidFill>
                  <a:srgbClr val="008000"/>
                </a:solidFill>
              </a:rPr>
              <a:t>mechanism explained in one sentence</a:t>
            </a:r>
          </a:p>
          <a:p>
            <a:r>
              <a:rPr lang="en-US" dirty="0"/>
              <a:t>Engineered root bacteria </a:t>
            </a:r>
            <a:r>
              <a:rPr lang="en-US" u="sng" dirty="0"/>
              <a:t>release</a:t>
            </a:r>
            <a:r>
              <a:rPr lang="en-US" dirty="0"/>
              <a:t> plant-available phosphate from </a:t>
            </a:r>
            <a:r>
              <a:rPr lang="en-US" dirty="0" err="1"/>
              <a:t>phytate</a:t>
            </a:r>
            <a:endParaRPr lang="en-US" dirty="0"/>
          </a:p>
          <a:p>
            <a:pPr lvl="1"/>
            <a:r>
              <a:rPr lang="en-US" dirty="0">
                <a:solidFill>
                  <a:srgbClr val="008000"/>
                </a:solidFill>
              </a:rPr>
              <a:t>easy to understand, explains a mechanism</a:t>
            </a:r>
          </a:p>
          <a:p>
            <a:r>
              <a:rPr lang="en-US" dirty="0"/>
              <a:t>Interspecies inhibition of P. </a:t>
            </a:r>
            <a:r>
              <a:rPr lang="en-US" dirty="0" err="1"/>
              <a:t>gingivalis</a:t>
            </a:r>
            <a:r>
              <a:rPr lang="en-US" dirty="0"/>
              <a:t> by yoghurt-derived L. </a:t>
            </a:r>
            <a:r>
              <a:rPr lang="en-US" dirty="0" err="1"/>
              <a:t>delbruki</a:t>
            </a:r>
            <a:r>
              <a:rPr lang="en-US" dirty="0"/>
              <a:t> </a:t>
            </a:r>
            <a:r>
              <a:rPr lang="en-US" u="sng" dirty="0"/>
              <a:t>requires</a:t>
            </a:r>
            <a:r>
              <a:rPr lang="en-US" dirty="0"/>
              <a:t> active pyruvate oxidase</a:t>
            </a:r>
          </a:p>
          <a:p>
            <a:pPr lvl="1"/>
            <a:r>
              <a:rPr lang="en-US" dirty="0">
                <a:solidFill>
                  <a:srgbClr val="008000"/>
                </a:solidFill>
              </a:rPr>
              <a:t>[</a:t>
            </a:r>
            <a:r>
              <a:rPr lang="mr-IN" dirty="0">
                <a:solidFill>
                  <a:srgbClr val="008000"/>
                </a:solidFill>
              </a:rPr>
              <a:t>…</a:t>
            </a:r>
            <a:r>
              <a:rPr lang="en-US" dirty="0">
                <a:solidFill>
                  <a:srgbClr val="008000"/>
                </a:solidFill>
              </a:rPr>
              <a:t>]</a:t>
            </a:r>
          </a:p>
          <a:p>
            <a:r>
              <a:rPr lang="en-US" dirty="0" err="1"/>
              <a:t>Germline</a:t>
            </a:r>
            <a:r>
              <a:rPr lang="en-US" dirty="0"/>
              <a:t> variability and tumor expression level of ribosomal </a:t>
            </a:r>
            <a:r>
              <a:rPr lang="en-US" dirty="0" err="1"/>
              <a:t>protiein</a:t>
            </a:r>
            <a:r>
              <a:rPr lang="en-US" dirty="0"/>
              <a:t> gene rpl28 </a:t>
            </a:r>
            <a:r>
              <a:rPr lang="en-US" u="sng" dirty="0"/>
              <a:t>are associated </a:t>
            </a:r>
            <a:r>
              <a:rPr lang="en-US" dirty="0"/>
              <a:t>with survival of metastatic colorectal cancer patients</a:t>
            </a:r>
          </a:p>
          <a:p>
            <a:pPr lvl="1"/>
            <a:r>
              <a:rPr lang="en-US" dirty="0">
                <a:solidFill>
                  <a:srgbClr val="008000"/>
                </a:solidFill>
              </a:rPr>
              <a:t>[</a:t>
            </a:r>
            <a:r>
              <a:rPr lang="mr-IN" dirty="0">
                <a:solidFill>
                  <a:srgbClr val="008000"/>
                </a:solidFill>
              </a:rPr>
              <a:t>…</a:t>
            </a:r>
            <a:r>
              <a:rPr lang="en-US" dirty="0">
                <a:solidFill>
                  <a:srgbClr val="008000"/>
                </a:solidFill>
              </a:rPr>
              <a:t>]</a:t>
            </a:r>
          </a:p>
        </p:txBody>
      </p:sp>
      <p:sp>
        <p:nvSpPr>
          <p:cNvPr id="3" name="Content Placeholder 2"/>
          <p:cNvSpPr>
            <a:spLocks noGrp="1"/>
          </p:cNvSpPr>
          <p:nvPr>
            <p:ph sz="half" idx="2"/>
          </p:nvPr>
        </p:nvSpPr>
        <p:spPr>
          <a:xfrm>
            <a:off x="6288021" y="1218966"/>
            <a:ext cx="5472179" cy="4213225"/>
          </a:xfrm>
        </p:spPr>
        <p:txBody>
          <a:bodyPr/>
          <a:lstStyle/>
          <a:p>
            <a:pPr marL="0" indent="0">
              <a:buNone/>
            </a:pPr>
            <a:r>
              <a:rPr lang="en-US" b="1" dirty="0"/>
              <a:t>Bad examples HS2019</a:t>
            </a:r>
          </a:p>
          <a:p>
            <a:r>
              <a:rPr lang="en-US" dirty="0"/>
              <a:t>AHR activation leads to massive mobilization of </a:t>
            </a:r>
            <a:r>
              <a:rPr lang="en-US" dirty="0" err="1"/>
              <a:t>myolide</a:t>
            </a:r>
            <a:r>
              <a:rPr lang="en-US" dirty="0"/>
              <a:t>-derived </a:t>
            </a:r>
            <a:r>
              <a:rPr lang="en-US" dirty="0" err="1"/>
              <a:t>supressor</a:t>
            </a:r>
            <a:r>
              <a:rPr lang="en-US" dirty="0"/>
              <a:t> cells with </a:t>
            </a:r>
            <a:r>
              <a:rPr lang="en-US" dirty="0" err="1"/>
              <a:t>immunosupressive</a:t>
            </a:r>
            <a:r>
              <a:rPr lang="en-US" dirty="0"/>
              <a:t> activity through regulation of CXCR2 and microRNA mir-150-5p and mir-543-3p that target anti-inflammatory genes</a:t>
            </a:r>
          </a:p>
          <a:p>
            <a:pPr lvl="1"/>
            <a:r>
              <a:rPr lang="en-US" dirty="0">
                <a:solidFill>
                  <a:srgbClr val="FF0000"/>
                </a:solidFill>
              </a:rPr>
              <a:t>long, use of many abbreviations</a:t>
            </a:r>
          </a:p>
          <a:p>
            <a:pPr lvl="1"/>
            <a:r>
              <a:rPr lang="en-US" dirty="0">
                <a:solidFill>
                  <a:srgbClr val="008000"/>
                </a:solidFill>
              </a:rPr>
              <a:t>long but good?, abbreviations ok for experts</a:t>
            </a:r>
          </a:p>
          <a:p>
            <a:r>
              <a:rPr lang="en-US" dirty="0"/>
              <a:t>Information gerrymandering and undemocratic decisions</a:t>
            </a:r>
          </a:p>
          <a:p>
            <a:pPr lvl="1"/>
            <a:r>
              <a:rPr lang="en-US" dirty="0">
                <a:solidFill>
                  <a:srgbClr val="FF0000"/>
                </a:solidFill>
              </a:rPr>
              <a:t>cryptic?</a:t>
            </a:r>
          </a:p>
          <a:p>
            <a:r>
              <a:rPr lang="en-US" dirty="0" err="1"/>
              <a:t>Fludised</a:t>
            </a:r>
            <a:r>
              <a:rPr lang="en-US" dirty="0"/>
              <a:t> landslides triggered by the </a:t>
            </a:r>
            <a:r>
              <a:rPr lang="en-US" dirty="0" err="1"/>
              <a:t>liquifection</a:t>
            </a:r>
            <a:r>
              <a:rPr lang="en-US" dirty="0"/>
              <a:t> of subsurface volcanic deposits during the 2018 </a:t>
            </a:r>
            <a:r>
              <a:rPr lang="en-US" dirty="0" err="1"/>
              <a:t>Iburi</a:t>
            </a:r>
            <a:r>
              <a:rPr lang="en-US" dirty="0"/>
              <a:t>/Tobu earthquake, Hokkaido</a:t>
            </a:r>
          </a:p>
          <a:p>
            <a:pPr lvl="1"/>
            <a:r>
              <a:rPr lang="en-US" dirty="0">
                <a:solidFill>
                  <a:srgbClr val="FF0000"/>
                </a:solidFill>
              </a:rPr>
              <a:t>ok example, descriptive but not explanatory; unclear</a:t>
            </a:r>
          </a:p>
          <a:p>
            <a:r>
              <a:rPr lang="en-US" dirty="0"/>
              <a:t>S. </a:t>
            </a:r>
            <a:r>
              <a:rPr lang="en-US" dirty="0" err="1"/>
              <a:t>decoloratiense</a:t>
            </a:r>
            <a:r>
              <a:rPr lang="en-US" dirty="0"/>
              <a:t> LDS1 chromate resistance</a:t>
            </a:r>
          </a:p>
          <a:p>
            <a:pPr lvl="1"/>
            <a:r>
              <a:rPr lang="en-US" dirty="0">
                <a:solidFill>
                  <a:srgbClr val="FF0000"/>
                </a:solidFill>
              </a:rPr>
              <a:t>no explanation, no verb / not proper sentence</a:t>
            </a:r>
          </a:p>
          <a:p>
            <a:r>
              <a:rPr lang="en-US" dirty="0"/>
              <a:t>Biological surface properties in extra-cellular vesicles and their effect on cargo proteins</a:t>
            </a:r>
          </a:p>
          <a:p>
            <a:pPr lvl="1"/>
            <a:r>
              <a:rPr lang="en-US" dirty="0">
                <a:solidFill>
                  <a:srgbClr val="FF0000"/>
                </a:solidFill>
              </a:rPr>
              <a:t>does not convey a message</a:t>
            </a:r>
          </a:p>
          <a:p>
            <a:pPr lvl="1"/>
            <a:r>
              <a:rPr lang="en-US" dirty="0">
                <a:solidFill>
                  <a:srgbClr val="008000"/>
                </a:solidFill>
              </a:rPr>
              <a:t>ok for review article</a:t>
            </a:r>
          </a:p>
        </p:txBody>
      </p:sp>
      <p:sp>
        <p:nvSpPr>
          <p:cNvPr id="4" name="Date Placeholder 3"/>
          <p:cNvSpPr>
            <a:spLocks noGrp="1"/>
          </p:cNvSpPr>
          <p:nvPr>
            <p:ph type="dt" sz="half" idx="10"/>
          </p:nvPr>
        </p:nvSpPr>
        <p:spPr/>
        <p:txBody>
          <a:bodyPr/>
          <a:lstStyle/>
          <a:p>
            <a:fld id="{C6A1628A-2A40-4B37-B167-309C0EBB4BBF}" type="datetime1">
              <a:rPr lang="de-DE" smtClean="0"/>
              <a:pPr/>
              <a:t>09.09.20</a:t>
            </a:fld>
            <a:endParaRPr lang="de-DE"/>
          </a:p>
        </p:txBody>
      </p:sp>
      <p:sp>
        <p:nvSpPr>
          <p:cNvPr id="5" name="Footer Placeholder 4"/>
          <p:cNvSpPr>
            <a:spLocks noGrp="1"/>
          </p:cNvSpPr>
          <p:nvPr>
            <p:ph type="ftr" sz="quarter" idx="11"/>
          </p:nvPr>
        </p:nvSpPr>
        <p:spPr/>
        <p:txBody>
          <a:bodyPr/>
          <a:lstStyle/>
          <a:p>
            <a:r>
              <a:rPr lang="de-DE"/>
              <a:t>((Vorname Nachname))</a:t>
            </a:r>
          </a:p>
        </p:txBody>
      </p:sp>
      <p:sp>
        <p:nvSpPr>
          <p:cNvPr id="6" name="Slide Number Placeholder 5"/>
          <p:cNvSpPr>
            <a:spLocks noGrp="1"/>
          </p:cNvSpPr>
          <p:nvPr>
            <p:ph type="sldNum" sz="quarter" idx="12"/>
          </p:nvPr>
        </p:nvSpPr>
        <p:spPr/>
        <p:txBody>
          <a:bodyPr/>
          <a:lstStyle/>
          <a:p>
            <a:fld id="{6C6AE60A-B69C-4790-82F7-3882EDF23186}" type="slidenum">
              <a:rPr lang="de-DE" smtClean="0"/>
              <a:pPr/>
              <a:t>16</a:t>
            </a:fld>
            <a:endParaRPr lang="de-DE"/>
          </a:p>
        </p:txBody>
      </p:sp>
    </p:spTree>
    <p:extLst>
      <p:ext uri="{BB962C8B-B14F-4D97-AF65-F5344CB8AC3E}">
        <p14:creationId xmlns:p14="http://schemas.microsoft.com/office/powerpoint/2010/main" val="22922915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spcAft>
                <a:spcPts val="600"/>
              </a:spcAft>
            </a:pPr>
            <a:r>
              <a:rPr lang="en-US" sz="2800" b="1" dirty="0">
                <a:solidFill>
                  <a:srgbClr val="008000"/>
                </a:solidFill>
                <a:ea typeface="MS Mincho" panose="02020609040205080304" pitchFamily="49" charset="-128"/>
                <a:cs typeface="Times New Roman" panose="02020603050405020304" pitchFamily="18" charset="0"/>
              </a:rPr>
              <a:t>Title + abstract: often the only freely accessible information. Need to be interesting + informative and motivate the reader to continue reading the whole paper</a:t>
            </a:r>
          </a:p>
          <a:p>
            <a:pPr algn="just">
              <a:spcAft>
                <a:spcPts val="600"/>
              </a:spcAft>
            </a:pPr>
            <a:endParaRPr lang="en-US" sz="2800" b="1" dirty="0">
              <a:solidFill>
                <a:srgbClr val="008000"/>
              </a:solidFill>
              <a:ea typeface="MS Mincho" panose="02020609040205080304" pitchFamily="49" charset="-128"/>
              <a:cs typeface="Times New Roman" panose="02020603050405020304" pitchFamily="18" charset="0"/>
            </a:endParaRPr>
          </a:p>
          <a:p>
            <a:pPr algn="just">
              <a:spcAft>
                <a:spcPts val="600"/>
              </a:spcAft>
            </a:pPr>
            <a:r>
              <a:rPr lang="en-US" sz="2800" b="1" dirty="0">
                <a:solidFill>
                  <a:srgbClr val="008000"/>
                </a:solidFill>
                <a:ea typeface="MS Mincho" panose="02020609040205080304" pitchFamily="49" charset="-128"/>
                <a:cs typeface="Times New Roman" panose="02020603050405020304" pitchFamily="18" charset="0"/>
              </a:rPr>
              <a:t>Title should ideally convey the result/conclusion of the work</a:t>
            </a:r>
            <a:endParaRPr lang="en-US" sz="2800" dirty="0">
              <a:ea typeface="MS Mincho" panose="02020609040205080304" pitchFamily="49" charset="-128"/>
              <a:cs typeface="Times New Roman" panose="02020603050405020304" pitchFamily="18" charset="0"/>
            </a:endParaRPr>
          </a:p>
          <a:p>
            <a:pPr algn="just">
              <a:spcAft>
                <a:spcPts val="600"/>
              </a:spcAft>
            </a:pPr>
            <a:r>
              <a:rPr lang="en-US" sz="2800" b="1" dirty="0">
                <a:solidFill>
                  <a:srgbClr val="008000"/>
                </a:solidFill>
                <a:ea typeface="MS Mincho" panose="02020609040205080304" pitchFamily="49" charset="-128"/>
                <a:cs typeface="Times New Roman" panose="02020603050405020304" pitchFamily="18" charset="0"/>
              </a:rPr>
              <a:t>Abstract is the selling pitch and often critical whether the paper is read or not</a:t>
            </a:r>
          </a:p>
        </p:txBody>
      </p:sp>
      <p:sp>
        <p:nvSpPr>
          <p:cNvPr id="85" name="Shape 85"/>
          <p:cNvSpPr>
            <a:spLocks noGrp="1"/>
          </p:cNvSpPr>
          <p:nvPr>
            <p:ph type="title"/>
          </p:nvPr>
        </p:nvSpPr>
        <p:spPr>
          <a:prstGeom prst="rect">
            <a:avLst/>
          </a:prstGeom>
        </p:spPr>
        <p:txBody>
          <a:bodyPr/>
          <a:lstStyle/>
          <a:p>
            <a:pPr lvl="0">
              <a:defRPr sz="1800" b="0" cap="none"/>
            </a:pPr>
            <a:r>
              <a:rPr lang="de-CH" sz="3600" dirty="0"/>
              <a:t>S02: Take </a:t>
            </a:r>
            <a:r>
              <a:rPr lang="de-CH" sz="3600" dirty="0" err="1"/>
              <a:t>home</a:t>
            </a:r>
            <a:r>
              <a:rPr lang="de-CH" sz="3600" dirty="0"/>
              <a:t> </a:t>
            </a:r>
            <a:r>
              <a:rPr lang="de-CH" sz="3600" dirty="0" err="1"/>
              <a:t>messages</a:t>
            </a:r>
            <a:r>
              <a:rPr lang="de-CH" sz="3600" dirty="0"/>
              <a:t> I</a:t>
            </a:r>
            <a:endParaRPr sz="3600" dirty="0"/>
          </a:p>
        </p:txBody>
      </p:sp>
    </p:spTree>
    <p:extLst>
      <p:ext uri="{BB962C8B-B14F-4D97-AF65-F5344CB8AC3E}">
        <p14:creationId xmlns:p14="http://schemas.microsoft.com/office/powerpoint/2010/main" val="35264214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a:defRPr sz="1800">
                <a:solidFill>
                  <a:srgbClr val="000000"/>
                </a:solidFill>
              </a:defRPr>
            </a:pPr>
            <a:r>
              <a:rPr lang="de-CH" sz="3100" dirty="0" err="1"/>
              <a:t>Individually</a:t>
            </a:r>
            <a:r>
              <a:rPr lang="de-CH" sz="3100" dirty="0"/>
              <a:t>, </a:t>
            </a:r>
            <a:r>
              <a:rPr lang="de-CH" sz="3100" dirty="0" err="1"/>
              <a:t>prepare</a:t>
            </a:r>
            <a:r>
              <a:rPr lang="de-CH" sz="3100" dirty="0"/>
              <a:t> a 1 min </a:t>
            </a:r>
            <a:r>
              <a:rPr lang="de-CH" sz="3100" dirty="0" err="1"/>
              <a:t>elevator</a:t>
            </a:r>
            <a:r>
              <a:rPr lang="de-CH" sz="3100" dirty="0"/>
              <a:t> </a:t>
            </a:r>
            <a:r>
              <a:rPr lang="de-CH" sz="3100" dirty="0" err="1"/>
              <a:t>pitch</a:t>
            </a:r>
            <a:r>
              <a:rPr lang="de-CH" sz="3100" dirty="0"/>
              <a:t> on </a:t>
            </a:r>
            <a:r>
              <a:rPr lang="de-CH" sz="3100" dirty="0" err="1"/>
              <a:t>the</a:t>
            </a:r>
            <a:r>
              <a:rPr lang="de-CH" sz="3100" dirty="0"/>
              <a:t> </a:t>
            </a:r>
            <a:r>
              <a:rPr lang="de-CH" sz="3100" dirty="0" err="1"/>
              <a:t>background</a:t>
            </a:r>
            <a:r>
              <a:rPr lang="de-CH" sz="3100" dirty="0"/>
              <a:t>, </a:t>
            </a:r>
            <a:r>
              <a:rPr lang="de-CH" sz="3100" dirty="0" err="1"/>
              <a:t>content</a:t>
            </a:r>
            <a:r>
              <a:rPr lang="de-CH" sz="3100" dirty="0"/>
              <a:t>, </a:t>
            </a:r>
            <a:r>
              <a:rPr lang="de-CH" sz="3100" dirty="0" err="1"/>
              <a:t>latest</a:t>
            </a:r>
            <a:r>
              <a:rPr lang="de-CH" sz="3100" dirty="0"/>
              <a:t> </a:t>
            </a:r>
            <a:r>
              <a:rPr lang="de-CH" sz="3100" dirty="0" err="1"/>
              <a:t>results</a:t>
            </a:r>
            <a:r>
              <a:rPr lang="de-CH" sz="3100" dirty="0"/>
              <a:t> </a:t>
            </a:r>
            <a:r>
              <a:rPr lang="de-CH" sz="3100" dirty="0" err="1"/>
              <a:t>and</a:t>
            </a:r>
            <a:r>
              <a:rPr lang="de-CH" sz="3100" dirty="0"/>
              <a:t> </a:t>
            </a:r>
            <a:r>
              <a:rPr lang="de-CH" sz="3100" dirty="0" err="1"/>
              <a:t>significant</a:t>
            </a:r>
            <a:r>
              <a:rPr lang="de-CH" sz="3100" dirty="0"/>
              <a:t> </a:t>
            </a:r>
            <a:r>
              <a:rPr lang="de-CH" sz="3100" dirty="0" err="1"/>
              <a:t>of</a:t>
            </a:r>
            <a:r>
              <a:rPr lang="de-CH" sz="3100" dirty="0"/>
              <a:t> </a:t>
            </a:r>
            <a:r>
              <a:rPr lang="de-CH" sz="3100" dirty="0" err="1"/>
              <a:t>your</a:t>
            </a:r>
            <a:r>
              <a:rPr lang="de-CH" sz="3100" dirty="0"/>
              <a:t> </a:t>
            </a:r>
            <a:r>
              <a:rPr lang="de-CH" sz="3100" dirty="0" err="1"/>
              <a:t>research</a:t>
            </a:r>
            <a:r>
              <a:rPr lang="de-CH" sz="3100" dirty="0"/>
              <a:t>.</a:t>
            </a:r>
          </a:p>
          <a:p>
            <a:pPr>
              <a:defRPr sz="1800">
                <a:solidFill>
                  <a:srgbClr val="000000"/>
                </a:solidFill>
              </a:defRPr>
            </a:pPr>
            <a:r>
              <a:rPr lang="de-CH" sz="3100" dirty="0"/>
              <a:t>In </a:t>
            </a:r>
            <a:r>
              <a:rPr lang="de-CH" sz="3100" dirty="0" err="1"/>
              <a:t>pairs</a:t>
            </a:r>
            <a:r>
              <a:rPr lang="de-CH" sz="3100" dirty="0"/>
              <a:t>, </a:t>
            </a:r>
            <a:r>
              <a:rPr lang="de-CH" sz="3100" dirty="0" err="1"/>
              <a:t>explain</a:t>
            </a:r>
            <a:r>
              <a:rPr lang="de-CH" sz="3100" dirty="0"/>
              <a:t> </a:t>
            </a:r>
            <a:r>
              <a:rPr lang="de-CH" sz="3100" dirty="0" err="1"/>
              <a:t>your</a:t>
            </a:r>
            <a:r>
              <a:rPr lang="de-CH" sz="3100" dirty="0"/>
              <a:t> </a:t>
            </a:r>
            <a:r>
              <a:rPr lang="de-CH" sz="3100" dirty="0" err="1"/>
              <a:t>research</a:t>
            </a:r>
            <a:r>
              <a:rPr lang="de-CH" sz="3100" dirty="0"/>
              <a:t> </a:t>
            </a:r>
            <a:r>
              <a:rPr lang="de-CH" sz="3100" dirty="0" err="1"/>
              <a:t>to</a:t>
            </a:r>
            <a:r>
              <a:rPr lang="de-CH" sz="3100" dirty="0"/>
              <a:t> </a:t>
            </a:r>
            <a:r>
              <a:rPr lang="de-CH" sz="3100" dirty="0" err="1"/>
              <a:t>each</a:t>
            </a:r>
            <a:r>
              <a:rPr lang="de-CH" sz="3100" dirty="0"/>
              <a:t> </a:t>
            </a:r>
            <a:r>
              <a:rPr lang="de-CH" sz="3100" dirty="0" err="1"/>
              <a:t>other</a:t>
            </a:r>
            <a:r>
              <a:rPr lang="de-CH" sz="3100" dirty="0"/>
              <a:t> </a:t>
            </a:r>
            <a:r>
              <a:rPr lang="de-CH" sz="3100" dirty="0" err="1"/>
              <a:t>within</a:t>
            </a:r>
            <a:r>
              <a:rPr lang="de-CH" sz="3100" dirty="0"/>
              <a:t> </a:t>
            </a:r>
            <a:r>
              <a:rPr lang="de-CH" sz="3100" u="sng" dirty="0"/>
              <a:t>1 min (sharp)</a:t>
            </a:r>
            <a:r>
              <a:rPr lang="de-CH" sz="3100" dirty="0"/>
              <a:t>. At </a:t>
            </a:r>
            <a:r>
              <a:rPr lang="de-CH" sz="3100" dirty="0" err="1"/>
              <a:t>this</a:t>
            </a:r>
            <a:r>
              <a:rPr lang="de-CH" sz="3100" dirty="0"/>
              <a:t> </a:t>
            </a:r>
            <a:r>
              <a:rPr lang="de-CH" sz="3100" dirty="0" err="1"/>
              <a:t>stage</a:t>
            </a:r>
            <a:r>
              <a:rPr lang="de-CH" sz="3100" dirty="0"/>
              <a:t>, do not </a:t>
            </a:r>
            <a:r>
              <a:rPr lang="de-CH" sz="3100" dirty="0" err="1"/>
              <a:t>ask</a:t>
            </a:r>
            <a:r>
              <a:rPr lang="de-CH" sz="3100" dirty="0"/>
              <a:t> </a:t>
            </a:r>
            <a:r>
              <a:rPr lang="de-CH" sz="3100" dirty="0" err="1"/>
              <a:t>questions</a:t>
            </a:r>
            <a:r>
              <a:rPr lang="de-CH" sz="3100" dirty="0"/>
              <a:t>.</a:t>
            </a:r>
          </a:p>
          <a:p>
            <a:pPr>
              <a:defRPr sz="1800">
                <a:solidFill>
                  <a:srgbClr val="000000"/>
                </a:solidFill>
              </a:defRPr>
            </a:pPr>
            <a:r>
              <a:rPr lang="de-CH" sz="3100" dirty="0"/>
              <a:t>After </a:t>
            </a:r>
            <a:r>
              <a:rPr lang="de-CH" sz="3100" dirty="0" err="1"/>
              <a:t>that</a:t>
            </a:r>
            <a:r>
              <a:rPr lang="de-CH" sz="3100" dirty="0"/>
              <a:t>, </a:t>
            </a:r>
            <a:r>
              <a:rPr lang="de-CH" sz="3100" dirty="0" err="1"/>
              <a:t>ask</a:t>
            </a:r>
            <a:r>
              <a:rPr lang="de-CH" sz="3100" dirty="0"/>
              <a:t> follow </a:t>
            </a:r>
            <a:r>
              <a:rPr lang="de-CH" sz="3100" dirty="0" err="1"/>
              <a:t>up</a:t>
            </a:r>
            <a:r>
              <a:rPr lang="de-CH" sz="3100" dirty="0"/>
              <a:t> </a:t>
            </a:r>
            <a:r>
              <a:rPr lang="de-CH" sz="3100" dirty="0" err="1"/>
              <a:t>questions</a:t>
            </a:r>
            <a:r>
              <a:rPr lang="de-CH" sz="3100" dirty="0"/>
              <a:t> on </a:t>
            </a:r>
            <a:r>
              <a:rPr lang="de-CH" sz="3100" dirty="0" err="1"/>
              <a:t>details</a:t>
            </a:r>
            <a:r>
              <a:rPr lang="de-CH" sz="3100" dirty="0"/>
              <a:t> </a:t>
            </a:r>
            <a:r>
              <a:rPr lang="de-CH" sz="3100" dirty="0" err="1"/>
              <a:t>that</a:t>
            </a:r>
            <a:r>
              <a:rPr lang="de-CH" sz="3100" dirty="0"/>
              <a:t> </a:t>
            </a:r>
            <a:r>
              <a:rPr lang="de-CH" sz="3100" dirty="0" err="1"/>
              <a:t>were</a:t>
            </a:r>
            <a:r>
              <a:rPr lang="de-CH" sz="3100" dirty="0"/>
              <a:t> not </a:t>
            </a:r>
            <a:r>
              <a:rPr lang="de-CH" sz="3100" dirty="0" err="1"/>
              <a:t>clear</a:t>
            </a:r>
            <a:r>
              <a:rPr lang="de-CH" sz="3100" dirty="0"/>
              <a:t> in </a:t>
            </a:r>
            <a:r>
              <a:rPr lang="de-CH" sz="3100" dirty="0" err="1"/>
              <a:t>the</a:t>
            </a:r>
            <a:r>
              <a:rPr lang="de-CH" sz="3100" dirty="0"/>
              <a:t> </a:t>
            </a:r>
            <a:r>
              <a:rPr lang="de-CH" sz="3100" dirty="0" err="1"/>
              <a:t>first</a:t>
            </a:r>
            <a:r>
              <a:rPr lang="de-CH" sz="3100" dirty="0"/>
              <a:t> </a:t>
            </a:r>
            <a:r>
              <a:rPr lang="de-CH" sz="3100" dirty="0" err="1"/>
              <a:t>round</a:t>
            </a:r>
            <a:r>
              <a:rPr lang="de-CH" sz="3100" dirty="0"/>
              <a:t>.</a:t>
            </a:r>
          </a:p>
          <a:p>
            <a:pPr>
              <a:defRPr sz="1800">
                <a:solidFill>
                  <a:srgbClr val="000000"/>
                </a:solidFill>
              </a:defRPr>
            </a:pPr>
            <a:r>
              <a:rPr lang="de-CH" sz="3100" dirty="0"/>
              <a:t>Write down, </a:t>
            </a:r>
            <a:r>
              <a:rPr lang="de-CH" sz="3100" b="1" dirty="0" err="1"/>
              <a:t>as</a:t>
            </a:r>
            <a:r>
              <a:rPr lang="de-CH" sz="3100" b="1" dirty="0"/>
              <a:t> </a:t>
            </a:r>
            <a:r>
              <a:rPr lang="de-CH" sz="3100" b="1" dirty="0" err="1"/>
              <a:t>bullet</a:t>
            </a:r>
            <a:r>
              <a:rPr lang="de-CH" sz="3100" b="1" dirty="0"/>
              <a:t> </a:t>
            </a:r>
            <a:r>
              <a:rPr lang="de-CH" sz="3100" b="1" dirty="0" err="1"/>
              <a:t>points</a:t>
            </a:r>
            <a:r>
              <a:rPr lang="de-CH" sz="3100" dirty="0"/>
              <a:t>, </a:t>
            </a:r>
            <a:r>
              <a:rPr lang="de-CH" sz="3100" dirty="0" err="1"/>
              <a:t>your</a:t>
            </a:r>
            <a:r>
              <a:rPr lang="de-CH" sz="3100" dirty="0"/>
              <a:t> </a:t>
            </a:r>
            <a:r>
              <a:rPr lang="de-CH" sz="3100" dirty="0" err="1"/>
              <a:t>improved</a:t>
            </a:r>
            <a:r>
              <a:rPr lang="de-CH" sz="3100" dirty="0"/>
              <a:t> </a:t>
            </a:r>
            <a:r>
              <a:rPr lang="de-CH" sz="3100" dirty="0" err="1"/>
              <a:t>elevator</a:t>
            </a:r>
            <a:r>
              <a:rPr lang="de-CH" sz="3100" dirty="0"/>
              <a:t> </a:t>
            </a:r>
            <a:r>
              <a:rPr lang="de-CH" sz="3100" dirty="0" err="1"/>
              <a:t>pitch</a:t>
            </a:r>
            <a:endParaRPr lang="de-CH" sz="31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S02xE0</a:t>
            </a:r>
            <a:r>
              <a:rPr lang="en-US" sz="3600" dirty="0"/>
              <a:t>2: writing an abstract</a:t>
            </a:r>
            <a:endParaRPr sz="3600" dirty="0"/>
          </a:p>
        </p:txBody>
      </p:sp>
    </p:spTree>
    <p:extLst>
      <p:ext uri="{BB962C8B-B14F-4D97-AF65-F5344CB8AC3E}">
        <p14:creationId xmlns:p14="http://schemas.microsoft.com/office/powerpoint/2010/main" val="148847771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de-CH" sz="3600" dirty="0"/>
              <a:t>The Abstract </a:t>
            </a:r>
            <a:r>
              <a:rPr lang="mr-IN" sz="3600" dirty="0"/>
              <a:t>–</a:t>
            </a:r>
            <a:r>
              <a:rPr lang="de-CH" sz="3600" dirty="0"/>
              <a:t> </a:t>
            </a:r>
            <a:r>
              <a:rPr lang="de-CH" sz="3600" dirty="0" err="1"/>
              <a:t>template</a:t>
            </a:r>
            <a:r>
              <a:rPr lang="de-CH" sz="3600" dirty="0"/>
              <a:t> </a:t>
            </a:r>
            <a:r>
              <a:rPr lang="de-CH" sz="3600" dirty="0" err="1"/>
              <a:t>by</a:t>
            </a:r>
            <a:r>
              <a:rPr lang="de-CH" sz="3600" dirty="0"/>
              <a:t> Nature</a:t>
            </a:r>
            <a:endParaRPr sz="3600" dirty="0"/>
          </a:p>
        </p:txBody>
      </p:sp>
      <p:pic>
        <p:nvPicPr>
          <p:cNvPr id="5" name="Picture 4"/>
          <p:cNvPicPr>
            <a:picLocks noChangeAspect="1"/>
          </p:cNvPicPr>
          <p:nvPr/>
        </p:nvPicPr>
        <p:blipFill>
          <a:blip r:embed="rId2"/>
          <a:stretch>
            <a:fillRect/>
          </a:stretch>
        </p:blipFill>
        <p:spPr>
          <a:xfrm>
            <a:off x="1405446" y="1544575"/>
            <a:ext cx="5919824" cy="4907750"/>
          </a:xfrm>
          <a:prstGeom prst="rect">
            <a:avLst/>
          </a:prstGeom>
        </p:spPr>
      </p:pic>
      <p:sp>
        <p:nvSpPr>
          <p:cNvPr id="2" name="Rectangle 1">
            <a:extLst>
              <a:ext uri="{FF2B5EF4-FFF2-40B4-BE49-F238E27FC236}">
                <a16:creationId xmlns:a16="http://schemas.microsoft.com/office/drawing/2014/main" id="{66F4EDA8-752F-3B42-9849-3403963CC0F8}"/>
              </a:ext>
            </a:extLst>
          </p:cNvPr>
          <p:cNvSpPr/>
          <p:nvPr/>
        </p:nvSpPr>
        <p:spPr>
          <a:xfrm>
            <a:off x="1405446" y="6452325"/>
            <a:ext cx="10100754" cy="646331"/>
          </a:xfrm>
          <a:prstGeom prst="rect">
            <a:avLst/>
          </a:prstGeom>
        </p:spPr>
        <p:txBody>
          <a:bodyPr wrap="square">
            <a:spAutoFit/>
          </a:bodyPr>
          <a:lstStyle/>
          <a:p>
            <a:pPr>
              <a:defRPr sz="1800">
                <a:solidFill>
                  <a:srgbClr val="000000"/>
                </a:solidFill>
              </a:defRPr>
            </a:pPr>
            <a:r>
              <a:rPr lang="en-GB" dirty="0">
                <a:sym typeface="Wingdings"/>
                <a:hlinkClick r:id="rId3"/>
              </a:rPr>
              <a:t>https://sunagawalab.ethz.ch/MIM_SW/HS-2020/2-Annotated_Nature_abstract.pdf</a:t>
            </a:r>
            <a:endParaRPr lang="en-GB" dirty="0">
              <a:sym typeface="Wingdings"/>
            </a:endParaRPr>
          </a:p>
          <a:p>
            <a:pPr>
              <a:defRPr sz="1800">
                <a:solidFill>
                  <a:srgbClr val="000000"/>
                </a:solidFill>
              </a:defRPr>
            </a:pPr>
            <a:endParaRPr lang="en-GB" dirty="0">
              <a:sym typeface="Wingdings"/>
            </a:endParaRPr>
          </a:p>
        </p:txBody>
      </p:sp>
    </p:spTree>
    <p:extLst>
      <p:ext uri="{BB962C8B-B14F-4D97-AF65-F5344CB8AC3E}">
        <p14:creationId xmlns:p14="http://schemas.microsoft.com/office/powerpoint/2010/main" val="25126047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buNone/>
              <a:defRPr sz="1800">
                <a:solidFill>
                  <a:srgbClr val="000000"/>
                </a:solidFill>
              </a:defRPr>
            </a:pPr>
            <a:r>
              <a:rPr lang="en-US" sz="2000" u="sng" dirty="0"/>
              <a:t>Covid-19 measures</a:t>
            </a:r>
            <a:endParaRPr lang="en-GB" sz="2000" u="sng" dirty="0">
              <a:sym typeface="Wingdings"/>
            </a:endParaRPr>
          </a:p>
          <a:p>
            <a:pPr marL="0" indent="0">
              <a:buNone/>
              <a:defRPr sz="1800">
                <a:solidFill>
                  <a:srgbClr val="000000"/>
                </a:solidFill>
              </a:defRPr>
            </a:pPr>
            <a:endParaRPr lang="en-GB" sz="2000" u="sng" dirty="0">
              <a:sym typeface="Wingdings"/>
            </a:endParaRPr>
          </a:p>
          <a:p>
            <a:pPr marL="0" indent="0">
              <a:buNone/>
              <a:defRPr sz="1800">
                <a:solidFill>
                  <a:srgbClr val="000000"/>
                </a:solidFill>
              </a:defRPr>
            </a:pPr>
            <a:r>
              <a:rPr lang="en-GB" sz="2000" u="sng" dirty="0">
                <a:sym typeface="Wingdings"/>
              </a:rPr>
              <a:t>Course material</a:t>
            </a:r>
          </a:p>
          <a:p>
            <a:pPr marL="0" indent="0">
              <a:buNone/>
              <a:defRPr sz="1800">
                <a:solidFill>
                  <a:srgbClr val="000000"/>
                </a:solidFill>
              </a:defRPr>
            </a:pPr>
            <a:r>
              <a:rPr lang="en-GB" sz="2000" dirty="0">
                <a:sym typeface="Wingdings"/>
              </a:rPr>
              <a:t>https://sunagawalab.ethz.ch/MIM_SW/HS-2020</a:t>
            </a:r>
          </a:p>
          <a:p>
            <a:pPr marL="0" indent="0">
              <a:buNone/>
              <a:defRPr sz="1800">
                <a:solidFill>
                  <a:srgbClr val="000000"/>
                </a:solidFill>
              </a:defRPr>
            </a:pPr>
            <a:endParaRPr lang="en-GB" sz="2000" u="sng" dirty="0">
              <a:sym typeface="Wingdings"/>
            </a:endParaRPr>
          </a:p>
          <a:p>
            <a:pPr marL="0" indent="0">
              <a:buNone/>
              <a:defRPr sz="1800">
                <a:solidFill>
                  <a:srgbClr val="000000"/>
                </a:solidFill>
              </a:defRPr>
            </a:pPr>
            <a:r>
              <a:rPr lang="en-GB" sz="2000" u="sng" dirty="0">
                <a:sym typeface="Wingdings"/>
              </a:rPr>
              <a:t>Room tomorrow</a:t>
            </a:r>
          </a:p>
          <a:p>
            <a:pPr marL="0" indent="0">
              <a:buNone/>
              <a:defRPr sz="1800">
                <a:solidFill>
                  <a:srgbClr val="000000"/>
                </a:solidFill>
              </a:defRPr>
            </a:pPr>
            <a:r>
              <a:rPr lang="en-GB" sz="2000" dirty="0">
                <a:sym typeface="Wingdings"/>
              </a:rPr>
              <a:t>HCP 47.1</a:t>
            </a:r>
          </a:p>
          <a:p>
            <a:pPr marL="0" indent="0">
              <a:buNone/>
              <a:defRPr sz="1800">
                <a:solidFill>
                  <a:srgbClr val="000000"/>
                </a:solidFill>
              </a:defRPr>
            </a:pPr>
            <a:endParaRPr lang="en-GB" sz="2000" dirty="0">
              <a:sym typeface="Wingdings"/>
            </a:endParaRPr>
          </a:p>
          <a:p>
            <a:pPr marL="0" indent="0">
              <a:buNone/>
              <a:defRPr sz="1800">
                <a:solidFill>
                  <a:srgbClr val="000000"/>
                </a:solidFill>
              </a:defRPr>
            </a:pPr>
            <a:r>
              <a:rPr lang="en-GB" sz="2000" u="sng" dirty="0">
                <a:sym typeface="Wingdings"/>
              </a:rPr>
              <a:t>Requirements for credit</a:t>
            </a:r>
          </a:p>
          <a:p>
            <a:pPr marL="0" indent="0">
              <a:buNone/>
              <a:defRPr sz="1800">
                <a:solidFill>
                  <a:srgbClr val="000000"/>
                </a:solidFill>
              </a:defRPr>
            </a:pPr>
            <a:r>
              <a:rPr lang="en-GB" sz="2000" dirty="0">
                <a:sym typeface="Wingdings"/>
              </a:rPr>
              <a:t>Participation + report (due on 16. September 2020)</a:t>
            </a:r>
          </a:p>
        </p:txBody>
      </p:sp>
      <p:sp>
        <p:nvSpPr>
          <p:cNvPr id="85" name="Shape 85"/>
          <p:cNvSpPr>
            <a:spLocks noGrp="1"/>
          </p:cNvSpPr>
          <p:nvPr>
            <p:ph type="title"/>
          </p:nvPr>
        </p:nvSpPr>
        <p:spPr>
          <a:prstGeom prst="rect">
            <a:avLst/>
          </a:prstGeom>
        </p:spPr>
        <p:txBody>
          <a:bodyPr/>
          <a:lstStyle/>
          <a:p>
            <a:pPr lvl="0">
              <a:defRPr sz="1800" b="0" cap="none"/>
            </a:pPr>
            <a:r>
              <a:rPr lang="en-US" sz="3600" dirty="0"/>
              <a:t>First things first…</a:t>
            </a:r>
            <a:endParaRPr sz="3600" dirty="0"/>
          </a:p>
        </p:txBody>
      </p:sp>
    </p:spTree>
    <p:extLst>
      <p:ext uri="{BB962C8B-B14F-4D97-AF65-F5344CB8AC3E}">
        <p14:creationId xmlns:p14="http://schemas.microsoft.com/office/powerpoint/2010/main" val="421762493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algn="just">
              <a:spcAft>
                <a:spcPts val="600"/>
              </a:spcAft>
            </a:pPr>
            <a:r>
              <a:rPr lang="en-US" sz="3200" dirty="0">
                <a:ea typeface="MS Mincho" panose="02020609040205080304" pitchFamily="49" charset="-128"/>
                <a:cs typeface="Times New Roman" panose="02020603050405020304" pitchFamily="18" charset="0"/>
              </a:rPr>
              <a:t>Use the summary paragraph for </a:t>
            </a:r>
            <a:r>
              <a:rPr lang="en-US" sz="3200" i="1" dirty="0">
                <a:ea typeface="MS Mincho" panose="02020609040205080304" pitchFamily="49" charset="-128"/>
                <a:cs typeface="Times New Roman" panose="02020603050405020304" pitchFamily="18" charset="0"/>
              </a:rPr>
              <a:t>Nature</a:t>
            </a:r>
            <a:r>
              <a:rPr lang="en-US" sz="3200" dirty="0">
                <a:ea typeface="MS Mincho" panose="02020609040205080304" pitchFamily="49" charset="-128"/>
                <a:cs typeface="Times New Roman" panose="02020603050405020304" pitchFamily="18" charset="0"/>
              </a:rPr>
              <a:t> and </a:t>
            </a:r>
            <a:r>
              <a:rPr lang="en-US" sz="3200" b="1" dirty="0">
                <a:ea typeface="MS Mincho" panose="02020609040205080304" pitchFamily="49" charset="-128"/>
                <a:cs typeface="Times New Roman" panose="02020603050405020304" pitchFamily="18" charset="0"/>
              </a:rPr>
              <a:t>write full sentences</a:t>
            </a:r>
            <a:r>
              <a:rPr lang="en-US" sz="3200" dirty="0">
                <a:ea typeface="MS Mincho" panose="02020609040205080304" pitchFamily="49" charset="-128"/>
                <a:cs typeface="Times New Roman" panose="02020603050405020304" pitchFamily="18" charset="0"/>
              </a:rPr>
              <a:t> for a draft abstract of your own work</a:t>
            </a:r>
          </a:p>
        </p:txBody>
      </p:sp>
      <p:sp>
        <p:nvSpPr>
          <p:cNvPr id="85" name="Shape 85"/>
          <p:cNvSpPr>
            <a:spLocks noGrp="1"/>
          </p:cNvSpPr>
          <p:nvPr>
            <p:ph type="title"/>
          </p:nvPr>
        </p:nvSpPr>
        <p:spPr>
          <a:prstGeom prst="rect">
            <a:avLst/>
          </a:prstGeom>
        </p:spPr>
        <p:txBody>
          <a:bodyPr/>
          <a:lstStyle/>
          <a:p>
            <a:pPr lvl="0">
              <a:defRPr sz="1800" b="0" cap="none"/>
            </a:pPr>
            <a:r>
              <a:rPr lang="de-CH" sz="3600" dirty="0"/>
              <a:t>S02xE0</a:t>
            </a:r>
            <a:r>
              <a:rPr lang="en-US" sz="3600" dirty="0"/>
              <a:t>2: writing an abstract</a:t>
            </a:r>
            <a:endParaRPr sz="3600" dirty="0"/>
          </a:p>
        </p:txBody>
      </p:sp>
    </p:spTree>
    <p:extLst>
      <p:ext uri="{BB962C8B-B14F-4D97-AF65-F5344CB8AC3E}">
        <p14:creationId xmlns:p14="http://schemas.microsoft.com/office/powerpoint/2010/main" val="24967144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en-US" sz="3600" dirty="0"/>
              <a:t>S02: Take home messages II</a:t>
            </a:r>
            <a:endParaRPr sz="3600" dirty="0"/>
          </a:p>
        </p:txBody>
      </p:sp>
      <p:sp>
        <p:nvSpPr>
          <p:cNvPr id="7" name="Content Placeholder 6"/>
          <p:cNvSpPr txBox="1">
            <a:spLocks noGrp="1"/>
          </p:cNvSpPr>
          <p:nvPr>
            <p:ph idx="1"/>
          </p:nvPr>
        </p:nvSpPr>
        <p:spPr>
          <a:xfrm>
            <a:off x="431800" y="1626396"/>
            <a:ext cx="11255073" cy="5437386"/>
          </a:xfrm>
          <a:prstGeom prst="rect">
            <a:avLst/>
          </a:prstGeom>
          <a:noFill/>
        </p:spPr>
        <p:txBody>
          <a:bodyPr wrap="square" rtlCol="0">
            <a:spAutoFit/>
          </a:bodyPr>
          <a:lstStyle/>
          <a:p>
            <a:pPr marL="342900" lvl="0" indent="-342900" algn="just">
              <a:spcAft>
                <a:spcPts val="600"/>
              </a:spcAft>
              <a:buFont typeface="Symbol" pitchFamily="2" charset="2"/>
              <a:buChar char=""/>
            </a:pPr>
            <a:r>
              <a:rPr lang="en-US" sz="2400" b="1" dirty="0">
                <a:solidFill>
                  <a:srgbClr val="008000"/>
                </a:solidFill>
                <a:ea typeface="MS Mincho" panose="02020609040205080304" pitchFamily="49" charset="-128"/>
                <a:cs typeface="Times New Roman" panose="02020603050405020304" pitchFamily="18" charset="0"/>
              </a:rPr>
              <a:t>Brainstorming and explaining to others, getting feedback and reviewing your ideas are powerful steps that help writing well-structured, concise abstracts directed towards a specific target audience. </a:t>
            </a:r>
            <a:endParaRPr lang="en-US" sz="2400" b="1" dirty="0">
              <a:ea typeface="MS Mincho" panose="02020609040205080304" pitchFamily="49" charset="-128"/>
              <a:cs typeface="Times New Roman" panose="02020603050405020304" pitchFamily="18" charset="0"/>
            </a:endParaRPr>
          </a:p>
          <a:p>
            <a:pPr marL="342900" lvl="0" indent="-342900" algn="just">
              <a:spcAft>
                <a:spcPts val="600"/>
              </a:spcAft>
              <a:buFont typeface="Symbol" pitchFamily="2" charset="2"/>
              <a:buChar char=""/>
            </a:pPr>
            <a:r>
              <a:rPr lang="en-US" sz="2400" b="1" dirty="0">
                <a:solidFill>
                  <a:srgbClr val="008000"/>
                </a:solidFill>
                <a:ea typeface="MS Mincho" panose="02020609040205080304" pitchFamily="49" charset="-128"/>
                <a:cs typeface="Times New Roman" panose="02020603050405020304" pitchFamily="18" charset="0"/>
              </a:rPr>
              <a:t>Abstract should provide answers to 4 questions: </a:t>
            </a:r>
          </a:p>
          <a:p>
            <a:pPr marL="541734" lvl="1" indent="-342900" algn="just">
              <a:spcAft>
                <a:spcPts val="600"/>
              </a:spcAft>
              <a:buFont typeface="Symbol" pitchFamily="2" charset="2"/>
              <a:buChar char=""/>
            </a:pPr>
            <a:r>
              <a:rPr lang="en-US" sz="2100" b="1" dirty="0">
                <a:solidFill>
                  <a:srgbClr val="008000"/>
                </a:solidFill>
                <a:ea typeface="MS Mincho" panose="02020609040205080304" pitchFamily="49" charset="-128"/>
                <a:cs typeface="Times New Roman" panose="02020603050405020304" pitchFamily="18" charset="0"/>
              </a:rPr>
              <a:t>Why did I start? -&gt; Background/Significance</a:t>
            </a:r>
          </a:p>
          <a:p>
            <a:pPr marL="541734" lvl="1" indent="-342900" algn="just">
              <a:spcAft>
                <a:spcPts val="600"/>
              </a:spcAft>
              <a:buFont typeface="Symbol" pitchFamily="2" charset="2"/>
              <a:buChar char=""/>
            </a:pPr>
            <a:r>
              <a:rPr lang="en-US" sz="2100" b="1" dirty="0">
                <a:solidFill>
                  <a:srgbClr val="008000"/>
                </a:solidFill>
                <a:ea typeface="MS Mincho" panose="02020609040205080304" pitchFamily="49" charset="-128"/>
                <a:cs typeface="Times New Roman" panose="02020603050405020304" pitchFamily="18" charset="0"/>
              </a:rPr>
              <a:t>What did I do? / How did I do it? -&gt; Material/Methods</a:t>
            </a:r>
          </a:p>
          <a:p>
            <a:pPr marL="541734" lvl="1" indent="-342900" algn="just">
              <a:spcAft>
                <a:spcPts val="600"/>
              </a:spcAft>
              <a:buFont typeface="Symbol" pitchFamily="2" charset="2"/>
              <a:buChar char=""/>
            </a:pPr>
            <a:r>
              <a:rPr lang="en-US" sz="2100" b="1" dirty="0">
                <a:solidFill>
                  <a:srgbClr val="008000"/>
                </a:solidFill>
                <a:ea typeface="MS Mincho" panose="02020609040205080304" pitchFamily="49" charset="-128"/>
                <a:cs typeface="Times New Roman" panose="02020603050405020304" pitchFamily="18" charset="0"/>
              </a:rPr>
              <a:t>What did I find? -&gt; Results</a:t>
            </a:r>
          </a:p>
          <a:p>
            <a:pPr marL="541734" lvl="1" indent="-342900" algn="just">
              <a:spcAft>
                <a:spcPts val="600"/>
              </a:spcAft>
              <a:buFont typeface="Symbol" pitchFamily="2" charset="2"/>
              <a:buChar char=""/>
            </a:pPr>
            <a:r>
              <a:rPr lang="en-US" sz="2100" b="1" dirty="0">
                <a:solidFill>
                  <a:srgbClr val="008000"/>
                </a:solidFill>
                <a:ea typeface="MS Mincho" panose="02020609040205080304" pitchFamily="49" charset="-128"/>
                <a:cs typeface="Times New Roman" panose="02020603050405020304" pitchFamily="18" charset="0"/>
              </a:rPr>
              <a:t>What does it mean? -&gt; Discussion/Conclusion</a:t>
            </a:r>
          </a:p>
          <a:p>
            <a:pPr marL="198834" lvl="1" indent="0" algn="just">
              <a:spcAft>
                <a:spcPts val="600"/>
              </a:spcAft>
              <a:buNone/>
            </a:pPr>
            <a:endParaRPr lang="en-US" sz="2000" b="1" dirty="0">
              <a:solidFill>
                <a:srgbClr val="008000"/>
              </a:solidFill>
              <a:ea typeface="MS Mincho" panose="02020609040205080304" pitchFamily="49" charset="-128"/>
              <a:cs typeface="Times New Roman" panose="02020603050405020304" pitchFamily="18" charset="0"/>
            </a:endParaRPr>
          </a:p>
          <a:p>
            <a:pPr marL="198834" lvl="1" indent="0" algn="just">
              <a:spcAft>
                <a:spcPts val="600"/>
              </a:spcAft>
              <a:buNone/>
            </a:pPr>
            <a:r>
              <a:rPr lang="en-US" sz="3200" b="1" dirty="0">
                <a:solidFill>
                  <a:srgbClr val="0070C0"/>
                </a:solidFill>
                <a:ea typeface="MS Mincho" panose="02020609040205080304" pitchFamily="49" charset="-128"/>
                <a:cs typeface="Times New Roman" panose="02020603050405020304" pitchFamily="18" charset="0"/>
              </a:rPr>
              <a:t>Tool: General strategy for efficient writing: </a:t>
            </a:r>
          </a:p>
          <a:p>
            <a:pPr marL="656034" lvl="1" indent="-457200" algn="just">
              <a:spcAft>
                <a:spcPts val="600"/>
              </a:spcAft>
              <a:buFont typeface="Wingdings" pitchFamily="2" charset="2"/>
              <a:buChar char="à"/>
            </a:pPr>
            <a:r>
              <a:rPr lang="en-US" sz="3050" b="1" dirty="0">
                <a:solidFill>
                  <a:srgbClr val="0070C0"/>
                </a:solidFill>
                <a:ea typeface="MS Mincho" panose="02020609040205080304" pitchFamily="49" charset="-128"/>
                <a:cs typeface="Times New Roman" panose="02020603050405020304" pitchFamily="18" charset="0"/>
              </a:rPr>
              <a:t>skeleton first, add meat, cosmetics last</a:t>
            </a:r>
          </a:p>
          <a:p>
            <a:pPr marL="541734" lvl="1" indent="-342900" algn="just">
              <a:spcAft>
                <a:spcPts val="600"/>
              </a:spcAft>
              <a:buFont typeface="Symbol" pitchFamily="2" charset="2"/>
              <a:buChar char=""/>
            </a:pPr>
            <a:endParaRPr lang="en-US" sz="2100" b="1" dirty="0">
              <a:solidFill>
                <a:srgbClr val="0070C0"/>
              </a:solidFill>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9518495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Provide the reader with the necessary background to understand the very specific question or hypothesis you are aiming to investigate, </a:t>
            </a:r>
            <a:r>
              <a:rPr lang="en-US" sz="2800" b="1" dirty="0"/>
              <a:t>and only with that background</a:t>
            </a:r>
          </a:p>
          <a:p>
            <a:pPr marL="0" indent="0">
              <a:buNone/>
            </a:pPr>
            <a:r>
              <a:rPr lang="en-US" sz="2800" dirty="0">
                <a:sym typeface="Wingdings" pitchFamily="2" charset="2"/>
              </a:rPr>
              <a:t>	</a:t>
            </a:r>
            <a:r>
              <a:rPr lang="en-US" sz="2800" dirty="0"/>
              <a:t> typical mistake: review-type introductions</a:t>
            </a:r>
            <a:endParaRPr lang="en-CH" sz="2800" dirty="0"/>
          </a:p>
          <a:p>
            <a:endParaRPr lang="en-US" sz="2800" dirty="0"/>
          </a:p>
          <a:p>
            <a:pPr lvl="1"/>
            <a:r>
              <a:rPr lang="en-US" sz="2500" dirty="0"/>
              <a:t>indicate why the general research area is of importance: </a:t>
            </a:r>
            <a:r>
              <a:rPr lang="en-US" sz="2500" dirty="0">
                <a:solidFill>
                  <a:srgbClr val="0070C0"/>
                </a:solidFill>
              </a:rPr>
              <a:t>“so what?”</a:t>
            </a:r>
          </a:p>
          <a:p>
            <a:pPr lvl="1"/>
            <a:r>
              <a:rPr lang="en-US" sz="2500" dirty="0"/>
              <a:t>indicate the need to extend previous work: </a:t>
            </a:r>
            <a:r>
              <a:rPr lang="en-US" sz="2500" dirty="0">
                <a:solidFill>
                  <a:srgbClr val="0070C0"/>
                </a:solidFill>
              </a:rPr>
              <a:t>“if not, what?”</a:t>
            </a:r>
          </a:p>
          <a:p>
            <a:pPr lvl="1"/>
            <a:endParaRPr lang="en-US" sz="2500" dirty="0"/>
          </a:p>
          <a:p>
            <a:pPr lvl="1"/>
            <a:r>
              <a:rPr lang="en-US" sz="2500" dirty="0"/>
              <a:t>announce the experimental procedure and general findings: </a:t>
            </a:r>
            <a:r>
              <a:rPr lang="en-US" sz="2500" dirty="0">
                <a:solidFill>
                  <a:srgbClr val="0070C0"/>
                </a:solidFill>
              </a:rPr>
              <a:t>whet appetite</a:t>
            </a:r>
          </a:p>
          <a:p>
            <a:endParaRPr lang="en-US" sz="2800" dirty="0">
              <a:sym typeface="Wingdings" pitchFamily="2" charset="2"/>
            </a:endParaRPr>
          </a:p>
          <a:p>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err="1"/>
              <a:t>Introduction</a:t>
            </a:r>
            <a:r>
              <a:rPr lang="de-CH" sz="3600" dirty="0"/>
              <a:t>: </a:t>
            </a:r>
            <a:r>
              <a:rPr lang="de-CH" sz="3600" dirty="0" err="1"/>
              <a:t>why</a:t>
            </a:r>
            <a:r>
              <a:rPr lang="de-CH" sz="3600" dirty="0"/>
              <a:t> </a:t>
            </a:r>
            <a:r>
              <a:rPr lang="de-CH" sz="3600" dirty="0" err="1"/>
              <a:t>did</a:t>
            </a:r>
            <a:r>
              <a:rPr lang="de-CH" sz="3600" dirty="0"/>
              <a:t> I </a:t>
            </a:r>
            <a:r>
              <a:rPr lang="de-CH" sz="3600" dirty="0" err="1"/>
              <a:t>start</a:t>
            </a:r>
            <a:r>
              <a:rPr lang="de-CH" sz="3600" dirty="0"/>
              <a:t>?</a:t>
            </a:r>
            <a:endParaRPr sz="3600" dirty="0"/>
          </a:p>
        </p:txBody>
      </p:sp>
    </p:spTree>
    <p:extLst>
      <p:ext uri="{BB962C8B-B14F-4D97-AF65-F5344CB8AC3E}">
        <p14:creationId xmlns:p14="http://schemas.microsoft.com/office/powerpoint/2010/main" val="143152865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Accurate description of materials and methods </a:t>
            </a:r>
          </a:p>
          <a:p>
            <a:r>
              <a:rPr lang="en-US" sz="2800" dirty="0"/>
              <a:t>Necessary and sufficient information for reproducing all results</a:t>
            </a:r>
          </a:p>
          <a:p>
            <a:r>
              <a:rPr lang="en-US" sz="2800" dirty="0"/>
              <a:t>Pay attention to use of units, vendor details, software version used, etc.</a:t>
            </a:r>
          </a:p>
          <a:p>
            <a:endParaRPr lang="en-US" sz="2800" dirty="0"/>
          </a:p>
          <a:p>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Materials </a:t>
            </a:r>
            <a:r>
              <a:rPr lang="de-CH" sz="3600" dirty="0" err="1"/>
              <a:t>and</a:t>
            </a:r>
            <a:r>
              <a:rPr lang="de-CH" sz="3600" dirty="0"/>
              <a:t> </a:t>
            </a:r>
            <a:r>
              <a:rPr lang="de-CH" sz="3600" dirty="0" err="1"/>
              <a:t>Methods</a:t>
            </a:r>
            <a:r>
              <a:rPr lang="de-CH" sz="3600" dirty="0"/>
              <a:t>: </a:t>
            </a:r>
            <a:r>
              <a:rPr lang="de-CH" sz="3600" dirty="0" err="1"/>
              <a:t>what</a:t>
            </a:r>
            <a:r>
              <a:rPr lang="de-CH" sz="3600" dirty="0"/>
              <a:t> </a:t>
            </a:r>
            <a:r>
              <a:rPr lang="de-CH" sz="3600" dirty="0" err="1"/>
              <a:t>did</a:t>
            </a:r>
            <a:r>
              <a:rPr lang="de-CH" sz="3600" dirty="0"/>
              <a:t> I do?</a:t>
            </a:r>
            <a:endParaRPr sz="3600" dirty="0"/>
          </a:p>
        </p:txBody>
      </p:sp>
    </p:spTree>
    <p:extLst>
      <p:ext uri="{BB962C8B-B14F-4D97-AF65-F5344CB8AC3E}">
        <p14:creationId xmlns:p14="http://schemas.microsoft.com/office/powerpoint/2010/main" val="72450953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Section title that explains the purpose or the main question</a:t>
            </a:r>
          </a:p>
          <a:p>
            <a:pPr lvl="0"/>
            <a:r>
              <a:rPr lang="en-US" sz="2800" dirty="0"/>
              <a:t>Methods are briefly mentioned </a:t>
            </a:r>
          </a:p>
          <a:p>
            <a:pPr lvl="0"/>
            <a:r>
              <a:rPr lang="en-US" sz="2800" dirty="0"/>
              <a:t>Results are presented (figures, tables)</a:t>
            </a:r>
          </a:p>
          <a:p>
            <a:pPr lvl="0"/>
            <a:r>
              <a:rPr lang="en-US" sz="2800" dirty="0"/>
              <a:t>Simple explanation/conclusion can be mentioned</a:t>
            </a:r>
          </a:p>
          <a:p>
            <a:pPr lvl="0"/>
            <a:r>
              <a:rPr lang="en-US" sz="2800" dirty="0"/>
              <a:t>Tables/figures and individual sub-parts of figures, as well as supplementary figures, must appear in the order in which they are mentioned in the text.</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Results</a:t>
            </a:r>
            <a:r>
              <a:rPr lang="de-CH" sz="3600" dirty="0"/>
              <a:t>: </a:t>
            </a:r>
            <a:r>
              <a:rPr lang="de-CH" sz="3600" dirty="0" err="1"/>
              <a:t>what</a:t>
            </a:r>
            <a:r>
              <a:rPr lang="de-CH" sz="3600" dirty="0"/>
              <a:t> </a:t>
            </a:r>
            <a:r>
              <a:rPr lang="de-CH" sz="3600" dirty="0" err="1"/>
              <a:t>did</a:t>
            </a:r>
            <a:r>
              <a:rPr lang="de-CH" sz="3600" dirty="0"/>
              <a:t> I find?</a:t>
            </a:r>
            <a:endParaRPr sz="3600" dirty="0"/>
          </a:p>
        </p:txBody>
      </p:sp>
    </p:spTree>
    <p:extLst>
      <p:ext uri="{BB962C8B-B14F-4D97-AF65-F5344CB8AC3E}">
        <p14:creationId xmlns:p14="http://schemas.microsoft.com/office/powerpoint/2010/main" val="12371170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reference to the main purpose or hypothesis of the study</a:t>
            </a:r>
          </a:p>
          <a:p>
            <a:pPr lvl="0"/>
            <a:r>
              <a:rPr lang="en-US" sz="2800" dirty="0"/>
              <a:t>brief summary of the most important findings</a:t>
            </a:r>
          </a:p>
          <a:p>
            <a:pPr lvl="0"/>
            <a:r>
              <a:rPr lang="en-US" sz="2800" dirty="0"/>
              <a:t>discuss possible explanations for the findings and compare them to other investigations/publications</a:t>
            </a:r>
          </a:p>
          <a:p>
            <a:pPr lvl="0"/>
            <a:r>
              <a:rPr lang="en-US" sz="2800" dirty="0"/>
              <a:t>state some limitations of the study</a:t>
            </a:r>
          </a:p>
          <a:p>
            <a:pPr lvl="0"/>
            <a:r>
              <a:rPr lang="en-US" sz="2800" dirty="0"/>
              <a:t>explain potential wider implications of the study </a:t>
            </a:r>
          </a:p>
          <a:p>
            <a:pPr lvl="0"/>
            <a:r>
              <a:rPr lang="en-US" sz="2800" dirty="0"/>
              <a:t>end your report with an open question or a small statement what needs be addressed in the future</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Discussion</a:t>
            </a:r>
            <a:r>
              <a:rPr lang="de-CH" sz="3600" dirty="0"/>
              <a:t>: </a:t>
            </a:r>
            <a:r>
              <a:rPr lang="de-CH" sz="3600" dirty="0" err="1"/>
              <a:t>what</a:t>
            </a:r>
            <a:r>
              <a:rPr lang="de-CH" sz="3600" dirty="0"/>
              <a:t> </a:t>
            </a:r>
            <a:r>
              <a:rPr lang="de-CH" sz="3600" dirty="0" err="1"/>
              <a:t>does</a:t>
            </a:r>
            <a:r>
              <a:rPr lang="de-CH" sz="3600" dirty="0"/>
              <a:t> </a:t>
            </a:r>
            <a:r>
              <a:rPr lang="de-CH" sz="3600" dirty="0" err="1"/>
              <a:t>it</a:t>
            </a:r>
            <a:r>
              <a:rPr lang="de-CH" sz="3600" dirty="0"/>
              <a:t> </a:t>
            </a:r>
            <a:r>
              <a:rPr lang="de-CH" sz="3600" dirty="0" err="1"/>
              <a:t>mean</a:t>
            </a:r>
            <a:r>
              <a:rPr lang="de-CH" sz="3600" dirty="0"/>
              <a:t>?</a:t>
            </a:r>
            <a:endParaRPr sz="3600" dirty="0"/>
          </a:p>
        </p:txBody>
      </p:sp>
    </p:spTree>
    <p:extLst>
      <p:ext uri="{BB962C8B-B14F-4D97-AF65-F5344CB8AC3E}">
        <p14:creationId xmlns:p14="http://schemas.microsoft.com/office/powerpoint/2010/main" val="419461122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follow the journal format for references and citations in the text</a:t>
            </a:r>
          </a:p>
          <a:p>
            <a:pPr lvl="0"/>
            <a:r>
              <a:rPr lang="en-US" sz="2800" dirty="0" err="1"/>
              <a:t>Mendeley</a:t>
            </a:r>
            <a:r>
              <a:rPr lang="en-US" sz="2800" dirty="0"/>
              <a:t>, Endnote, </a:t>
            </a:r>
            <a:r>
              <a:rPr lang="en-US" sz="2800" dirty="0" err="1"/>
              <a:t>ReadCube</a:t>
            </a:r>
            <a:r>
              <a:rPr lang="en-US" sz="2800" dirty="0"/>
              <a:t>, etc.</a:t>
            </a:r>
          </a:p>
          <a:p>
            <a:pPr lvl="0"/>
            <a:endParaRPr lang="en-US" sz="2800" dirty="0"/>
          </a:p>
          <a:p>
            <a:pPr marL="0" lvl="0" indent="0">
              <a:buNone/>
            </a:pPr>
            <a:r>
              <a:rPr lang="en-US" sz="2800" u="sng" dirty="0"/>
              <a:t>Live manuscripts (</a:t>
            </a:r>
            <a:r>
              <a:rPr lang="en-US" sz="2800" u="sng" dirty="0" err="1"/>
              <a:t>platfoms</a:t>
            </a:r>
            <a:r>
              <a:rPr lang="en-US" sz="2800" u="sng" dirty="0"/>
              <a:t> for live editing)</a:t>
            </a:r>
          </a:p>
          <a:p>
            <a:r>
              <a:rPr lang="en-US" sz="2800" dirty="0"/>
              <a:t>allows for real-time editing</a:t>
            </a:r>
          </a:p>
          <a:p>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References</a:t>
            </a:r>
            <a:endParaRPr sz="3600" dirty="0"/>
          </a:p>
        </p:txBody>
      </p:sp>
    </p:spTree>
    <p:extLst>
      <p:ext uri="{BB962C8B-B14F-4D97-AF65-F5344CB8AC3E}">
        <p14:creationId xmlns:p14="http://schemas.microsoft.com/office/powerpoint/2010/main" val="130488862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741193"/>
            <a:ext cx="11328400" cy="4210046"/>
          </a:xfrm>
        </p:spPr>
        <p:txBody>
          <a:bodyPr/>
          <a:lstStyle/>
          <a:p>
            <a:r>
              <a:rPr lang="en-US" dirty="0"/>
              <a:t>Space, that is, length of text, number of figures/tables, number of citations, is limited. Therefore, scientific writing is accurate, structured, clear, non-redundant and concise. </a:t>
            </a:r>
          </a:p>
          <a:p>
            <a:endParaRPr lang="en-US" dirty="0"/>
          </a:p>
          <a:p>
            <a:r>
              <a:rPr lang="en-US" dirty="0"/>
              <a:t>General rule: Write your text as long as required to understand in as few words as possible.</a:t>
            </a:r>
            <a:endParaRPr lang="en-CH" dirty="0"/>
          </a:p>
          <a:p>
            <a:pPr marL="271462" lvl="1" indent="0">
              <a:buNone/>
            </a:pPr>
            <a:r>
              <a:rPr lang="en-US" sz="1800" dirty="0"/>
              <a:t>Example:</a:t>
            </a:r>
            <a:r>
              <a:rPr lang="en-US" sz="1800" i="1" dirty="0"/>
              <a:t> “Due to the fact of more run-off into the water, the end result is more bacteria in the water.”</a:t>
            </a:r>
          </a:p>
          <a:p>
            <a:pPr marL="271462" lvl="1" indent="0">
              <a:buNone/>
            </a:pPr>
            <a:r>
              <a:rPr lang="en-US" sz="1800" dirty="0"/>
              <a:t>Revision:</a:t>
            </a:r>
            <a:r>
              <a:rPr lang="en-US" sz="1800" i="1" dirty="0"/>
              <a:t> “Higher levels of bacteria are caused by increased run-off.”</a:t>
            </a:r>
          </a:p>
          <a:p>
            <a:pPr lvl="0"/>
            <a:endParaRPr lang="en-CH" dirty="0"/>
          </a:p>
          <a:p>
            <a:r>
              <a:rPr lang="en-US" dirty="0"/>
              <a:t>Avoid:</a:t>
            </a:r>
          </a:p>
          <a:p>
            <a:pPr lvl="1"/>
            <a:r>
              <a:rPr lang="en-US" sz="1800" dirty="0"/>
              <a:t>non-quantitative adjectives (many/lots, some, little, very)</a:t>
            </a:r>
          </a:p>
          <a:p>
            <a:pPr lvl="1"/>
            <a:r>
              <a:rPr lang="en-US" sz="1800" dirty="0"/>
              <a:t>ambiguous wording, grammar</a:t>
            </a:r>
          </a:p>
          <a:p>
            <a:pPr marL="271462" lvl="1" indent="0">
              <a:buNone/>
            </a:pPr>
            <a:r>
              <a:rPr lang="en-US" sz="1800" i="1" dirty="0"/>
              <a:t>“Using multiple-regression techniques, the animals in Experiment I </a:t>
            </a:r>
            <a:r>
              <a:rPr lang="is-IS" sz="1800" i="1" dirty="0"/>
              <a:t>…</a:t>
            </a:r>
            <a:r>
              <a:rPr lang="en-US" sz="1800" i="1" dirty="0"/>
              <a:t>”</a:t>
            </a:r>
          </a:p>
          <a:p>
            <a:pPr marL="415528" indent="-342900"/>
            <a:endParaRPr lang="en-US" dirty="0"/>
          </a:p>
        </p:txBody>
      </p:sp>
      <p:sp>
        <p:nvSpPr>
          <p:cNvPr id="85" name="Shape 85"/>
          <p:cNvSpPr>
            <a:spLocks noGrp="1"/>
          </p:cNvSpPr>
          <p:nvPr>
            <p:ph type="title"/>
          </p:nvPr>
        </p:nvSpPr>
        <p:spPr>
          <a:prstGeom prst="rect">
            <a:avLst/>
          </a:prstGeom>
        </p:spPr>
        <p:txBody>
          <a:bodyPr/>
          <a:lstStyle/>
          <a:p>
            <a:pPr lvl="0">
              <a:defRPr sz="1800" b="0" cap="none"/>
            </a:pPr>
            <a:r>
              <a:rPr lang="de-CH" sz="3600" dirty="0"/>
              <a:t>General </a:t>
            </a:r>
            <a:r>
              <a:rPr lang="en-GB" sz="3600" dirty="0"/>
              <a:t>considerations</a:t>
            </a:r>
          </a:p>
        </p:txBody>
      </p:sp>
    </p:spTree>
    <p:extLst>
      <p:ext uri="{BB962C8B-B14F-4D97-AF65-F5344CB8AC3E}">
        <p14:creationId xmlns:p14="http://schemas.microsoft.com/office/powerpoint/2010/main" val="249506499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i="1" dirty="0"/>
              <a:t>Fleming, in 1929, discovered penicillin after a bacterial plate he was culturing became contaminated with a spore of the fungus </a:t>
            </a:r>
            <a:r>
              <a:rPr lang="en-GB" sz="2800" i="1" dirty="0" err="1"/>
              <a:t>Penicillium</a:t>
            </a:r>
            <a:r>
              <a:rPr lang="en-GB" sz="2800" i="1" dirty="0"/>
              <a:t>.</a:t>
            </a:r>
          </a:p>
          <a:p>
            <a:endParaRPr lang="en-GB" sz="2800" b="1" i="1" dirty="0"/>
          </a:p>
          <a:p>
            <a:pPr lvl="0"/>
            <a:r>
              <a:rPr lang="en-US" sz="2800" b="1" dirty="0"/>
              <a:t>Re-order the sentence in as many ways as possible to put emphasis on different aspects.</a:t>
            </a:r>
          </a:p>
          <a:p>
            <a:endParaRPr lang="en-GB"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S03xE01: Power </a:t>
            </a:r>
            <a:r>
              <a:rPr lang="de-CH" sz="3600" dirty="0" err="1"/>
              <a:t>of</a:t>
            </a:r>
            <a:r>
              <a:rPr lang="de-CH" sz="3600" dirty="0"/>
              <a:t> </a:t>
            </a:r>
            <a:r>
              <a:rPr lang="de-CH" sz="3600" dirty="0" err="1"/>
              <a:t>position</a:t>
            </a:r>
            <a:endParaRPr sz="3600" dirty="0"/>
          </a:p>
        </p:txBody>
      </p:sp>
    </p:spTree>
    <p:extLst>
      <p:ext uri="{BB962C8B-B14F-4D97-AF65-F5344CB8AC3E}">
        <p14:creationId xmlns:p14="http://schemas.microsoft.com/office/powerpoint/2010/main" val="6756666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sz="2400" b="1" dirty="0"/>
              <a:t>We start with the sentence: “</a:t>
            </a:r>
            <a:r>
              <a:rPr lang="en-GB" sz="2400" i="1" dirty="0"/>
              <a:t>Fleming, in 1929, discovered penicillin after a bacterial plate he was culturing became contaminated with a spore of the fungus Penicillium”</a:t>
            </a:r>
          </a:p>
          <a:p>
            <a:pPr marL="0" lvl="0" indent="0">
              <a:buNone/>
            </a:pPr>
            <a:endParaRPr lang="en-GB" sz="2400" i="1" dirty="0"/>
          </a:p>
          <a:p>
            <a:pPr lvl="0"/>
            <a:r>
              <a:rPr lang="en-GB" sz="2400" b="1" dirty="0"/>
              <a:t>You will write a “paragraph” by sequentially adding a new sentence knowing only the preceding one.</a:t>
            </a:r>
          </a:p>
          <a:p>
            <a:pPr lvl="0"/>
            <a:endParaRPr lang="en-GB" sz="2400" b="1"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S03xE02: </a:t>
            </a:r>
            <a:r>
              <a:rPr lang="de-CH" sz="3600" dirty="0" err="1"/>
              <a:t>Cohesion</a:t>
            </a:r>
            <a:r>
              <a:rPr lang="de-CH" sz="3600" dirty="0"/>
              <a:t> </a:t>
            </a:r>
            <a:r>
              <a:rPr lang="de-CH" sz="3600" dirty="0" err="1"/>
              <a:t>vs</a:t>
            </a:r>
            <a:r>
              <a:rPr lang="de-CH" sz="3600" dirty="0"/>
              <a:t> </a:t>
            </a:r>
            <a:r>
              <a:rPr lang="de-CH" sz="3600" dirty="0" err="1"/>
              <a:t>Coherence</a:t>
            </a:r>
            <a:endParaRPr sz="3600" dirty="0"/>
          </a:p>
        </p:txBody>
      </p:sp>
    </p:spTree>
    <p:extLst>
      <p:ext uri="{BB962C8B-B14F-4D97-AF65-F5344CB8AC3E}">
        <p14:creationId xmlns:p14="http://schemas.microsoft.com/office/powerpoint/2010/main" val="20353530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buNone/>
              <a:defRPr sz="1800">
                <a:solidFill>
                  <a:srgbClr val="000000"/>
                </a:solidFill>
              </a:defRPr>
            </a:pPr>
            <a:r>
              <a:rPr lang="en-GB" sz="2000" u="sng" dirty="0"/>
              <a:t>Collected answers HS2020</a:t>
            </a:r>
            <a:endParaRPr lang="en-GB" sz="2000" dirty="0"/>
          </a:p>
          <a:p>
            <a:pPr marL="0" indent="0">
              <a:buNone/>
              <a:defRPr sz="1800">
                <a:solidFill>
                  <a:srgbClr val="000000"/>
                </a:solidFill>
              </a:defRPr>
            </a:pPr>
            <a:r>
              <a:rPr lang="en-GB" sz="2000" dirty="0"/>
              <a:t>Clear and effective communication</a:t>
            </a:r>
          </a:p>
          <a:p>
            <a:pPr marL="0" indent="0">
              <a:buNone/>
              <a:defRPr sz="1800">
                <a:solidFill>
                  <a:srgbClr val="000000"/>
                </a:solidFill>
              </a:defRPr>
            </a:pPr>
            <a:r>
              <a:rPr lang="en-GB" sz="2000" u="sng" dirty="0"/>
              <a:t>Tools</a:t>
            </a:r>
            <a:r>
              <a:rPr lang="en-GB" sz="2000" dirty="0"/>
              <a:t> </a:t>
            </a:r>
            <a:r>
              <a:rPr lang="en-GB" sz="2000" u="sng" dirty="0"/>
              <a:t>clear</a:t>
            </a:r>
            <a:r>
              <a:rPr lang="en-GB" sz="2000" dirty="0"/>
              <a:t> and </a:t>
            </a:r>
            <a:r>
              <a:rPr lang="en-GB" sz="2000" u="sng" dirty="0"/>
              <a:t>engaging</a:t>
            </a:r>
            <a:r>
              <a:rPr lang="en-GB" sz="2000" dirty="0"/>
              <a:t> writing</a:t>
            </a:r>
          </a:p>
          <a:p>
            <a:pPr marL="0" indent="0">
              <a:buNone/>
              <a:defRPr sz="1800">
                <a:solidFill>
                  <a:srgbClr val="000000"/>
                </a:solidFill>
              </a:defRPr>
            </a:pPr>
            <a:r>
              <a:rPr lang="en-GB" sz="2000" dirty="0"/>
              <a:t>Lose “fear” from writing</a:t>
            </a:r>
          </a:p>
          <a:p>
            <a:pPr marL="0" indent="0">
              <a:buNone/>
              <a:defRPr sz="1800">
                <a:solidFill>
                  <a:srgbClr val="000000"/>
                </a:solidFill>
              </a:defRPr>
            </a:pPr>
            <a:r>
              <a:rPr lang="en-GB" sz="2000" dirty="0"/>
              <a:t>General writing skills</a:t>
            </a:r>
          </a:p>
          <a:p>
            <a:pPr marL="0" indent="0">
              <a:buNone/>
              <a:defRPr sz="1800">
                <a:solidFill>
                  <a:srgbClr val="000000"/>
                </a:solidFill>
              </a:defRPr>
            </a:pPr>
            <a:r>
              <a:rPr lang="en-GB" sz="2000" dirty="0"/>
              <a:t>Writing </a:t>
            </a:r>
            <a:r>
              <a:rPr lang="en-GB" sz="2000" u="sng" dirty="0"/>
              <a:t>style</a:t>
            </a:r>
            <a:r>
              <a:rPr lang="en-GB" sz="2000" dirty="0"/>
              <a:t> / do’s and don’ts </a:t>
            </a:r>
          </a:p>
          <a:p>
            <a:pPr marL="0" indent="0">
              <a:buNone/>
              <a:defRPr sz="1800">
                <a:solidFill>
                  <a:srgbClr val="000000"/>
                </a:solidFill>
              </a:defRPr>
            </a:pPr>
            <a:r>
              <a:rPr lang="en-GB" sz="2000" u="sng" dirty="0"/>
              <a:t>Logically</a:t>
            </a:r>
            <a:r>
              <a:rPr lang="en-GB" sz="2000" dirty="0"/>
              <a:t> </a:t>
            </a:r>
            <a:r>
              <a:rPr lang="en-GB" sz="2000" u="sng" dirty="0"/>
              <a:t>structure</a:t>
            </a:r>
            <a:r>
              <a:rPr lang="en-GB" sz="2000" dirty="0"/>
              <a:t> of a manuscript</a:t>
            </a:r>
          </a:p>
          <a:p>
            <a:pPr marL="0" indent="0">
              <a:buNone/>
              <a:defRPr sz="1800">
                <a:solidFill>
                  <a:srgbClr val="000000"/>
                </a:solidFill>
              </a:defRPr>
            </a:pPr>
            <a:r>
              <a:rPr lang="en-GB" sz="2000" dirty="0"/>
              <a:t>How do I start (the first sentence)?</a:t>
            </a:r>
          </a:p>
          <a:p>
            <a:pPr marL="0" indent="0">
              <a:buNone/>
              <a:defRPr sz="1800">
                <a:solidFill>
                  <a:srgbClr val="000000"/>
                </a:solidFill>
              </a:defRPr>
            </a:pPr>
            <a:r>
              <a:rPr lang="en-GB" sz="2000" dirty="0"/>
              <a:t>Improve efficiency and effectiveness in writing </a:t>
            </a:r>
          </a:p>
          <a:p>
            <a:pPr marL="0" indent="0">
              <a:buNone/>
              <a:defRPr sz="1800">
                <a:solidFill>
                  <a:srgbClr val="000000"/>
                </a:solidFill>
              </a:defRPr>
            </a:pPr>
            <a:r>
              <a:rPr lang="en-GB" sz="2000" dirty="0"/>
              <a:t>Does the finding have to be interesting?</a:t>
            </a:r>
          </a:p>
          <a:p>
            <a:pPr marL="0" indent="0">
              <a:buNone/>
              <a:defRPr sz="1800">
                <a:solidFill>
                  <a:srgbClr val="000000"/>
                </a:solidFill>
              </a:defRPr>
            </a:pPr>
            <a:r>
              <a:rPr lang="en-GB" sz="2000" dirty="0"/>
              <a:t>Review vs original manuscripts</a:t>
            </a:r>
          </a:p>
          <a:p>
            <a:pPr marL="0" indent="0">
              <a:buNone/>
              <a:defRPr sz="1800">
                <a:solidFill>
                  <a:srgbClr val="000000"/>
                </a:solidFill>
              </a:defRPr>
            </a:pPr>
            <a:endParaRPr lang="en-GB" sz="2000" dirty="0"/>
          </a:p>
        </p:txBody>
      </p:sp>
      <p:sp>
        <p:nvSpPr>
          <p:cNvPr id="85" name="Shape 85"/>
          <p:cNvSpPr>
            <a:spLocks noGrp="1"/>
          </p:cNvSpPr>
          <p:nvPr>
            <p:ph type="title"/>
          </p:nvPr>
        </p:nvSpPr>
        <p:spPr>
          <a:prstGeom prst="rect">
            <a:avLst/>
          </a:prstGeom>
        </p:spPr>
        <p:txBody>
          <a:bodyPr/>
          <a:lstStyle/>
          <a:p>
            <a:pPr lvl="0">
              <a:defRPr sz="1800" b="0" cap="none"/>
            </a:pPr>
            <a:r>
              <a:rPr lang="en-US" sz="3600" dirty="0"/>
              <a:t>S01xE01: Why am I here, what do I expect</a:t>
            </a:r>
            <a:endParaRPr sz="3600" dirty="0"/>
          </a:p>
        </p:txBody>
      </p:sp>
    </p:spTree>
    <p:extLst>
      <p:ext uri="{BB962C8B-B14F-4D97-AF65-F5344CB8AC3E}">
        <p14:creationId xmlns:p14="http://schemas.microsoft.com/office/powerpoint/2010/main" val="24187283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400" b="1" dirty="0"/>
              <a:t>Result</a:t>
            </a:r>
            <a:r>
              <a:rPr lang="en-GB" sz="2400" dirty="0"/>
              <a:t>: Fleming, in 1929, discovered penicillin after a bacterial plate he was culturing became contaminated with a spore of the fungus </a:t>
            </a:r>
            <a:r>
              <a:rPr lang="en-GB" sz="2400" dirty="0" err="1"/>
              <a:t>Penicillium</a:t>
            </a:r>
            <a:r>
              <a:rPr lang="en-GB" sz="2400" dirty="0"/>
              <a:t>. </a:t>
            </a:r>
            <a:endParaRPr lang="en-US" sz="2400" dirty="0"/>
          </a:p>
          <a:p>
            <a:pPr marL="0" indent="0">
              <a:buNone/>
            </a:pPr>
            <a:endParaRPr lang="en-US" sz="2400" dirty="0"/>
          </a:p>
          <a:p>
            <a:pPr marL="0" indent="0">
              <a:buNone/>
            </a:pPr>
            <a:r>
              <a:rPr lang="en-GB" sz="2000" dirty="0"/>
              <a:t>This is how antibiotics were </a:t>
            </a:r>
            <a:r>
              <a:rPr lang="en-GB" sz="2000" b="1" dirty="0"/>
              <a:t>discovered</a:t>
            </a:r>
            <a:r>
              <a:rPr lang="en-GB" sz="2000" dirty="0"/>
              <a:t> for the first time. The </a:t>
            </a:r>
            <a:r>
              <a:rPr lang="en-GB" sz="2000" b="1" dirty="0"/>
              <a:t>discovery</a:t>
            </a:r>
            <a:r>
              <a:rPr lang="en-GB" sz="2000" dirty="0"/>
              <a:t> contributed to the improvement of human health. However, as a new </a:t>
            </a:r>
            <a:r>
              <a:rPr lang="en-GB" sz="2000" b="1" dirty="0"/>
              <a:t>discovery</a:t>
            </a:r>
            <a:r>
              <a:rPr lang="en-GB" sz="2000" dirty="0"/>
              <a:t>, safety for humans had to be tested first. To achieve this, millions of mice had to be sacrificed.</a:t>
            </a:r>
          </a:p>
          <a:p>
            <a:pPr marL="0" indent="0">
              <a:buNone/>
            </a:pPr>
            <a:r>
              <a:rPr lang="en-GB" sz="2000" dirty="0">
                <a:solidFill>
                  <a:srgbClr val="008000"/>
                </a:solidFill>
                <a:sym typeface="Wingdings"/>
              </a:rPr>
              <a:t> until here, the passage is coherent as it focuses on the topic </a:t>
            </a:r>
            <a:r>
              <a:rPr lang="en-US" sz="2000" dirty="0">
                <a:solidFill>
                  <a:srgbClr val="008000"/>
                </a:solidFill>
                <a:sym typeface="Wingdings"/>
              </a:rPr>
              <a:t>“discovery”</a:t>
            </a:r>
            <a:endParaRPr lang="en-US" sz="2000" dirty="0">
              <a:solidFill>
                <a:srgbClr val="008000"/>
              </a:solidFill>
            </a:endParaRPr>
          </a:p>
          <a:p>
            <a:pPr marL="0" indent="0">
              <a:buNone/>
            </a:pPr>
            <a:endParaRPr lang="en-GB" sz="2000" dirty="0"/>
          </a:p>
          <a:p>
            <a:pPr marL="0" indent="0">
              <a:buNone/>
            </a:pPr>
            <a:r>
              <a:rPr lang="en-GB" sz="2000" dirty="0"/>
              <a:t>Specific organs were collected and prepared for </a:t>
            </a:r>
            <a:r>
              <a:rPr lang="en-GB" sz="2000" dirty="0" err="1"/>
              <a:t>cryo</a:t>
            </a:r>
            <a:r>
              <a:rPr lang="en-GB" sz="2000" dirty="0"/>
              <a:t>-EM. Organs were fixed in </a:t>
            </a:r>
            <a:r>
              <a:rPr lang="en-GB" sz="2000" dirty="0" err="1"/>
              <a:t>EtOH</a:t>
            </a:r>
            <a:r>
              <a:rPr lang="en-GB" sz="2000" dirty="0"/>
              <a:t> and 5um sections prepared. Microscopy revealed that certain cells showed overexpression of gene XY.</a:t>
            </a:r>
            <a:endParaRPr lang="en-US" sz="2000" dirty="0"/>
          </a:p>
          <a:p>
            <a:pPr marL="0" lvl="0" indent="0">
              <a:buNone/>
            </a:pPr>
            <a:r>
              <a:rPr lang="en-US" sz="2000" b="1" dirty="0">
                <a:solidFill>
                  <a:srgbClr val="FF0000"/>
                </a:solidFill>
                <a:sym typeface="Wingdings"/>
              </a:rPr>
              <a:t> the following sentence introduce new topics, unrelated to the previous one.</a:t>
            </a:r>
            <a:endParaRPr lang="en-GB" sz="2000" b="1" dirty="0">
              <a:solidFill>
                <a:srgbClr val="FF0000"/>
              </a:solidFill>
            </a:endParaRPr>
          </a:p>
        </p:txBody>
      </p:sp>
      <p:sp>
        <p:nvSpPr>
          <p:cNvPr id="85" name="Shape 85"/>
          <p:cNvSpPr>
            <a:spLocks noGrp="1"/>
          </p:cNvSpPr>
          <p:nvPr>
            <p:ph type="title"/>
          </p:nvPr>
        </p:nvSpPr>
        <p:spPr>
          <a:prstGeom prst="rect">
            <a:avLst/>
          </a:prstGeom>
        </p:spPr>
        <p:txBody>
          <a:bodyPr/>
          <a:lstStyle/>
          <a:p>
            <a:pPr lvl="0">
              <a:defRPr sz="1800" b="0" cap="none"/>
            </a:pPr>
            <a:r>
              <a:rPr lang="de-CH" sz="3600" dirty="0"/>
              <a:t>S03xE02: </a:t>
            </a:r>
            <a:r>
              <a:rPr lang="de-CH" sz="3600" dirty="0" err="1"/>
              <a:t>Cohesion</a:t>
            </a:r>
            <a:r>
              <a:rPr lang="de-CH" sz="3600" dirty="0"/>
              <a:t> </a:t>
            </a:r>
            <a:r>
              <a:rPr lang="de-CH" sz="3600" dirty="0" err="1"/>
              <a:t>vs</a:t>
            </a:r>
            <a:r>
              <a:rPr lang="de-CH" sz="3600" dirty="0"/>
              <a:t> </a:t>
            </a:r>
            <a:r>
              <a:rPr lang="de-CH" sz="3600" dirty="0" err="1"/>
              <a:t>Coherence</a:t>
            </a:r>
            <a:endParaRPr sz="3600" dirty="0"/>
          </a:p>
        </p:txBody>
      </p:sp>
    </p:spTree>
    <p:extLst>
      <p:ext uri="{BB962C8B-B14F-4D97-AF65-F5344CB8AC3E}">
        <p14:creationId xmlns:p14="http://schemas.microsoft.com/office/powerpoint/2010/main" val="40988387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Compare the following passages A) and B). Which one appears to be more coherent? Why?</a:t>
            </a:r>
          </a:p>
          <a:p>
            <a:endParaRPr lang="en-US" dirty="0"/>
          </a:p>
          <a:p>
            <a:pPr marL="0" indent="0">
              <a:buNone/>
            </a:pPr>
            <a:r>
              <a:rPr lang="en-US" dirty="0"/>
              <a:t>A) Consistent ideas toward the beginnings of sentences, especially in their subjects, help readers understand what a passage is generally about. A sense of coherence arises when a sequence of topics comprises a narrow set of related ideas. But the context of each sentence is lost by seemingly random shifts of topics. Unfocused paragraphs result when that happens. </a:t>
            </a:r>
          </a:p>
          <a:p>
            <a:pPr marL="0" indent="0">
              <a:buNone/>
            </a:pPr>
            <a:endParaRPr lang="en-US" dirty="0"/>
          </a:p>
          <a:p>
            <a:pPr marL="0" indent="0">
              <a:buNone/>
            </a:pPr>
            <a:r>
              <a:rPr lang="en-US" dirty="0"/>
              <a:t>B) Readers understand what a passage is generally about when they see consistent ideas toward the beginning of sentences, especially in their subjects. They feel a passage is coherent when they read a sequence of topics that focuses on a narrow set of related ideas. But when topics seem to shift randomly, readers lose the context of each sentence. When that happens, they feel they are reading paragraphs that are unfocused end even disorganized. </a:t>
            </a:r>
          </a:p>
        </p:txBody>
      </p:sp>
      <p:sp>
        <p:nvSpPr>
          <p:cNvPr id="85" name="Shape 85"/>
          <p:cNvSpPr>
            <a:spLocks noGrp="1"/>
          </p:cNvSpPr>
          <p:nvPr>
            <p:ph type="title"/>
          </p:nvPr>
        </p:nvSpPr>
        <p:spPr>
          <a:prstGeom prst="rect">
            <a:avLst/>
          </a:prstGeom>
        </p:spPr>
        <p:txBody>
          <a:bodyPr/>
          <a:lstStyle/>
          <a:p>
            <a:pPr lvl="0">
              <a:defRPr sz="1800" b="0" cap="none"/>
            </a:pPr>
            <a:r>
              <a:rPr lang="de-CH" sz="3600" dirty="0"/>
              <a:t>S03xE02: </a:t>
            </a:r>
            <a:r>
              <a:rPr lang="de-CH" sz="3600" dirty="0" err="1"/>
              <a:t>Cohesion</a:t>
            </a:r>
            <a:r>
              <a:rPr lang="de-CH" sz="3600" dirty="0"/>
              <a:t> </a:t>
            </a:r>
            <a:r>
              <a:rPr lang="de-CH" sz="3600" dirty="0" err="1"/>
              <a:t>vs</a:t>
            </a:r>
            <a:r>
              <a:rPr lang="de-CH" sz="3600" dirty="0"/>
              <a:t> </a:t>
            </a:r>
            <a:r>
              <a:rPr lang="de-CH" sz="3600" dirty="0" err="1"/>
              <a:t>Coherence</a:t>
            </a:r>
            <a:endParaRPr sz="3600" dirty="0"/>
          </a:p>
        </p:txBody>
      </p:sp>
    </p:spTree>
    <p:extLst>
      <p:ext uri="{BB962C8B-B14F-4D97-AF65-F5344CB8AC3E}">
        <p14:creationId xmlns:p14="http://schemas.microsoft.com/office/powerpoint/2010/main" val="95750640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en-US" sz="3600" dirty="0"/>
              <a:t>S03.1: Take home messages</a:t>
            </a:r>
            <a:endParaRPr sz="3600" dirty="0"/>
          </a:p>
        </p:txBody>
      </p:sp>
      <p:sp>
        <p:nvSpPr>
          <p:cNvPr id="7" name="Content Placeholder 6"/>
          <p:cNvSpPr txBox="1">
            <a:spLocks noGrp="1"/>
          </p:cNvSpPr>
          <p:nvPr>
            <p:ph idx="1"/>
          </p:nvPr>
        </p:nvSpPr>
        <p:spPr>
          <a:xfrm>
            <a:off x="431800" y="1626396"/>
            <a:ext cx="11255073" cy="3965188"/>
          </a:xfrm>
          <a:prstGeom prst="rect">
            <a:avLst/>
          </a:prstGeom>
          <a:noFill/>
        </p:spPr>
        <p:txBody>
          <a:bodyPr wrap="square" rtlCol="0">
            <a:spAutoFit/>
          </a:bodyPr>
          <a:lstStyle/>
          <a:p>
            <a:pPr marL="342900" indent="-342900" algn="just">
              <a:spcAft>
                <a:spcPts val="600"/>
              </a:spcAft>
              <a:buFont typeface="Symbol" pitchFamily="2" charset="2"/>
              <a:buChar char=""/>
            </a:pPr>
            <a:endParaRPr lang="en-GB" sz="2400" b="1" dirty="0">
              <a:solidFill>
                <a:srgbClr val="008000"/>
              </a:solidFill>
              <a:ea typeface="MS Mincho" panose="02020609040205080304" pitchFamily="49" charset="-128"/>
              <a:cs typeface="Times New Roman" panose="02020603050405020304" pitchFamily="18" charset="0"/>
            </a:endParaRPr>
          </a:p>
          <a:p>
            <a:pPr marL="342900" indent="-342900" algn="just">
              <a:spcAft>
                <a:spcPts val="600"/>
              </a:spcAft>
              <a:buFont typeface="Symbol" pitchFamily="2" charset="2"/>
              <a:buChar char=""/>
            </a:pPr>
            <a:r>
              <a:rPr lang="en-GB" sz="2400" b="1" dirty="0">
                <a:solidFill>
                  <a:srgbClr val="008000"/>
                </a:solidFill>
                <a:ea typeface="MS Mincho" panose="02020609040205080304" pitchFamily="49" charset="-128"/>
                <a:cs typeface="Times New Roman" panose="02020603050405020304" pitchFamily="18" charset="0"/>
              </a:rPr>
              <a:t>Use power of position to keep writing structured and logical to help reader follow easily.</a:t>
            </a:r>
            <a:endParaRPr lang="en-US" sz="2400" dirty="0">
              <a:ea typeface="MS Mincho" panose="02020609040205080304" pitchFamily="49" charset="-128"/>
              <a:cs typeface="Times New Roman" panose="02020603050405020304" pitchFamily="18" charset="0"/>
            </a:endParaRPr>
          </a:p>
          <a:p>
            <a:pPr marL="342900" lvl="0" indent="-342900" algn="just">
              <a:spcAft>
                <a:spcPts val="600"/>
              </a:spcAft>
              <a:buFont typeface="Symbol" pitchFamily="2" charset="2"/>
              <a:buChar char=""/>
            </a:pPr>
            <a:r>
              <a:rPr lang="en-GB" sz="2400" b="1" dirty="0">
                <a:solidFill>
                  <a:srgbClr val="008000"/>
                </a:solidFill>
                <a:ea typeface="MS Mincho" panose="02020609040205080304" pitchFamily="49" charset="-128"/>
                <a:cs typeface="Times New Roman" panose="02020603050405020304" pitchFamily="18" charset="0"/>
              </a:rPr>
              <a:t>Sentences are cohesive if they share a topic/idea. A passage/paragraph may, however, not be coherent if it contains too many topics/ideas.</a:t>
            </a:r>
          </a:p>
          <a:p>
            <a:pPr marL="342900" lvl="0" indent="-342900" algn="just">
              <a:spcAft>
                <a:spcPts val="600"/>
              </a:spcAft>
              <a:buFont typeface="Symbol" pitchFamily="2" charset="2"/>
              <a:buChar char=""/>
            </a:pPr>
            <a:r>
              <a:rPr lang="en-GB" sz="2400" b="1" dirty="0">
                <a:solidFill>
                  <a:srgbClr val="008000"/>
                </a:solidFill>
                <a:ea typeface="MS Mincho" panose="02020609040205080304" pitchFamily="49" charset="-128"/>
                <a:cs typeface="Times New Roman" panose="02020603050405020304" pitchFamily="18" charset="0"/>
              </a:rPr>
              <a:t>Each paragraph aims at communicating a specific topic/idea. Coherence is achieved when this topic/idea is followed throughout.</a:t>
            </a:r>
          </a:p>
          <a:p>
            <a:pPr marL="342900" lvl="0" indent="-342900" algn="just">
              <a:spcAft>
                <a:spcPts val="600"/>
              </a:spcAft>
              <a:buFont typeface="Symbol" pitchFamily="2" charset="2"/>
              <a:buChar char=""/>
            </a:pPr>
            <a:r>
              <a:rPr lang="en-US" sz="2400" b="1" dirty="0">
                <a:solidFill>
                  <a:srgbClr val="008000"/>
                </a:solidFill>
                <a:ea typeface="MS Mincho" panose="02020609040205080304" pitchFamily="49" charset="-128"/>
                <a:cs typeface="Times New Roman" panose="02020603050405020304" pitchFamily="18" charset="0"/>
              </a:rPr>
              <a:t>For clarity, sentences need to be cohesive and paragraphs coherent.</a:t>
            </a:r>
            <a:endParaRPr lang="en-US" sz="2400" dirty="0">
              <a:ea typeface="MS Mincho" panose="02020609040205080304" pitchFamily="49" charset="-128"/>
              <a:cs typeface="Times New Roman" panose="02020603050405020304" pitchFamily="18" charset="0"/>
            </a:endParaRPr>
          </a:p>
          <a:p>
            <a:endParaRPr lang="en-GB" sz="2400" b="1" dirty="0">
              <a:solidFill>
                <a:srgbClr val="008000"/>
              </a:solidFill>
            </a:endParaRPr>
          </a:p>
        </p:txBody>
      </p:sp>
    </p:spTree>
    <p:extLst>
      <p:ext uri="{BB962C8B-B14F-4D97-AF65-F5344CB8AC3E}">
        <p14:creationId xmlns:p14="http://schemas.microsoft.com/office/powerpoint/2010/main" val="281998064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Individually, look up the figures of the same manuscript:		</a:t>
            </a:r>
            <a:r>
              <a:rPr lang="en-US" sz="2500" dirty="0">
                <a:hlinkClick r:id="rId2"/>
              </a:rPr>
              <a:t>https://sunagawalab.ethz.ch/MIM_SW/HS-2020/cfDNA_paper.pdf</a:t>
            </a:r>
            <a:endParaRPr lang="en-US" sz="2500" dirty="0"/>
          </a:p>
          <a:p>
            <a:pPr marL="0" lvl="0" indent="0">
              <a:buNone/>
            </a:pPr>
            <a:endParaRPr lang="en-US" sz="2800" dirty="0"/>
          </a:p>
          <a:p>
            <a:pPr lvl="0"/>
            <a:r>
              <a:rPr lang="en-US" sz="2800" b="1" dirty="0"/>
              <a:t>Take a look at the figures and captions and make suggestions, how they could be improved</a:t>
            </a:r>
          </a:p>
          <a:p>
            <a:pPr marL="0" lvl="0" indent="0">
              <a:buNone/>
            </a:pPr>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S03xE04: </a:t>
            </a:r>
            <a:r>
              <a:rPr lang="de-CH" sz="3600" dirty="0" err="1"/>
              <a:t>Figures</a:t>
            </a:r>
            <a:r>
              <a:rPr lang="de-CH" sz="3600" dirty="0"/>
              <a:t> </a:t>
            </a:r>
            <a:r>
              <a:rPr lang="mr-IN" sz="3600" dirty="0"/>
              <a:t>–</a:t>
            </a:r>
            <a:r>
              <a:rPr lang="de-CH" sz="3600" dirty="0"/>
              <a:t> </a:t>
            </a:r>
            <a:r>
              <a:rPr lang="de-CH" sz="3600" dirty="0" err="1"/>
              <a:t>the</a:t>
            </a:r>
            <a:r>
              <a:rPr lang="de-CH" sz="3600" dirty="0"/>
              <a:t> </a:t>
            </a:r>
            <a:r>
              <a:rPr lang="de-CH" sz="3600" dirty="0" err="1"/>
              <a:t>good</a:t>
            </a:r>
            <a:r>
              <a:rPr lang="de-CH" sz="3600" dirty="0"/>
              <a:t>, </a:t>
            </a:r>
            <a:r>
              <a:rPr lang="de-CH" sz="3600" dirty="0" err="1"/>
              <a:t>the</a:t>
            </a:r>
            <a:r>
              <a:rPr lang="de-CH" sz="3600" dirty="0"/>
              <a:t> </a:t>
            </a:r>
            <a:r>
              <a:rPr lang="de-CH" sz="3600" dirty="0" err="1"/>
              <a:t>bad</a:t>
            </a:r>
            <a:r>
              <a:rPr lang="de-CH" sz="3600" dirty="0"/>
              <a:t>, </a:t>
            </a:r>
            <a:r>
              <a:rPr lang="de-CH" sz="3600" dirty="0" err="1"/>
              <a:t>the</a:t>
            </a:r>
            <a:r>
              <a:rPr lang="de-CH" sz="3600" dirty="0"/>
              <a:t> </a:t>
            </a:r>
            <a:r>
              <a:rPr lang="de-CH" sz="3600" dirty="0" err="1"/>
              <a:t>ugly</a:t>
            </a:r>
            <a:endParaRPr sz="3600" dirty="0"/>
          </a:p>
        </p:txBody>
      </p:sp>
    </p:spTree>
    <p:extLst>
      <p:ext uri="{BB962C8B-B14F-4D97-AF65-F5344CB8AC3E}">
        <p14:creationId xmlns:p14="http://schemas.microsoft.com/office/powerpoint/2010/main" val="419512558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Use clear and informative titles</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Tables</a:t>
            </a:r>
            <a:endParaRPr sz="3600" dirty="0"/>
          </a:p>
        </p:txBody>
      </p:sp>
      <p:pic>
        <p:nvPicPr>
          <p:cNvPr id="3" name="Picture 2"/>
          <p:cNvPicPr>
            <a:picLocks noChangeAspect="1"/>
          </p:cNvPicPr>
          <p:nvPr/>
        </p:nvPicPr>
        <p:blipFill>
          <a:blip r:embed="rId2"/>
          <a:stretch>
            <a:fillRect/>
          </a:stretch>
        </p:blipFill>
        <p:spPr>
          <a:xfrm>
            <a:off x="649654" y="2574192"/>
            <a:ext cx="4967654" cy="1896741"/>
          </a:xfrm>
          <a:prstGeom prst="rect">
            <a:avLst/>
          </a:prstGeom>
        </p:spPr>
      </p:pic>
      <p:pic>
        <p:nvPicPr>
          <p:cNvPr id="4" name="Picture 3"/>
          <p:cNvPicPr>
            <a:picLocks noChangeAspect="1"/>
          </p:cNvPicPr>
          <p:nvPr/>
        </p:nvPicPr>
        <p:blipFill>
          <a:blip r:embed="rId3"/>
          <a:stretch>
            <a:fillRect/>
          </a:stretch>
        </p:blipFill>
        <p:spPr>
          <a:xfrm>
            <a:off x="5559641" y="2569306"/>
            <a:ext cx="4766435" cy="2539210"/>
          </a:xfrm>
          <a:prstGeom prst="rect">
            <a:avLst/>
          </a:prstGeom>
        </p:spPr>
      </p:pic>
    </p:spTree>
    <p:extLst>
      <p:ext uri="{BB962C8B-B14F-4D97-AF65-F5344CB8AC3E}">
        <p14:creationId xmlns:p14="http://schemas.microsoft.com/office/powerpoint/2010/main" val="947559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Use informative row and column titles, units, error values and sample sizes</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Tables</a:t>
            </a:r>
            <a:endParaRPr sz="3600" dirty="0"/>
          </a:p>
        </p:txBody>
      </p:sp>
      <p:pic>
        <p:nvPicPr>
          <p:cNvPr id="6" name="Picture 5"/>
          <p:cNvPicPr>
            <a:picLocks noChangeAspect="1"/>
          </p:cNvPicPr>
          <p:nvPr/>
        </p:nvPicPr>
        <p:blipFill>
          <a:blip r:embed="rId2"/>
          <a:stretch>
            <a:fillRect/>
          </a:stretch>
        </p:blipFill>
        <p:spPr>
          <a:xfrm>
            <a:off x="1576754" y="3199608"/>
            <a:ext cx="7244861" cy="3186537"/>
          </a:xfrm>
          <a:prstGeom prst="rect">
            <a:avLst/>
          </a:prstGeom>
        </p:spPr>
      </p:pic>
      <p:sp>
        <p:nvSpPr>
          <p:cNvPr id="7" name="TextBox 6"/>
          <p:cNvSpPr txBox="1"/>
          <p:nvPr/>
        </p:nvSpPr>
        <p:spPr>
          <a:xfrm>
            <a:off x="1758462" y="3048000"/>
            <a:ext cx="6702977" cy="369332"/>
          </a:xfrm>
          <a:prstGeom prst="rect">
            <a:avLst/>
          </a:prstGeom>
          <a:noFill/>
        </p:spPr>
        <p:txBody>
          <a:bodyPr wrap="none" rtlCol="0">
            <a:spAutoFit/>
          </a:bodyPr>
          <a:lstStyle/>
          <a:p>
            <a:r>
              <a:rPr lang="en-US" dirty="0"/>
              <a:t>Table 1. Exposure to salinity reduces the growth of wheat plants</a:t>
            </a:r>
          </a:p>
        </p:txBody>
      </p:sp>
    </p:spTree>
    <p:extLst>
      <p:ext uri="{BB962C8B-B14F-4D97-AF65-F5344CB8AC3E}">
        <p14:creationId xmlns:p14="http://schemas.microsoft.com/office/powerpoint/2010/main" val="191646062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u="sng" dirty="0">
                <a:solidFill>
                  <a:srgbClr val="008000"/>
                </a:solidFill>
              </a:rPr>
              <a:t>Convey a message</a:t>
            </a:r>
            <a:r>
              <a:rPr lang="en-US" sz="2800" dirty="0">
                <a:solidFill>
                  <a:srgbClr val="008000"/>
                </a:solidFill>
              </a:rPr>
              <a:t> in </a:t>
            </a:r>
            <a:r>
              <a:rPr lang="en-US" sz="2800">
                <a:solidFill>
                  <a:srgbClr val="008000"/>
                </a:solidFill>
              </a:rPr>
              <a:t>the title of </a:t>
            </a:r>
            <a:r>
              <a:rPr lang="en-US" sz="2800" dirty="0">
                <a:solidFill>
                  <a:srgbClr val="008000"/>
                </a:solidFill>
              </a:rPr>
              <a:t>figure captions and table headers (rather than describing the obvious)</a:t>
            </a:r>
          </a:p>
        </p:txBody>
      </p:sp>
      <p:sp>
        <p:nvSpPr>
          <p:cNvPr id="85" name="Shape 85"/>
          <p:cNvSpPr>
            <a:spLocks noGrp="1"/>
          </p:cNvSpPr>
          <p:nvPr>
            <p:ph type="title"/>
          </p:nvPr>
        </p:nvSpPr>
        <p:spPr>
          <a:prstGeom prst="rect">
            <a:avLst/>
          </a:prstGeom>
        </p:spPr>
        <p:txBody>
          <a:bodyPr/>
          <a:lstStyle/>
          <a:p>
            <a:pPr lvl="0">
              <a:defRPr sz="1800" b="0" cap="none"/>
            </a:pPr>
            <a:r>
              <a:rPr lang="de-CH" sz="3600" dirty="0"/>
              <a:t>S03.2: Take </a:t>
            </a:r>
            <a:r>
              <a:rPr lang="de-CH" sz="3600" dirty="0" err="1"/>
              <a:t>home</a:t>
            </a:r>
            <a:r>
              <a:rPr lang="de-CH" sz="3600" dirty="0"/>
              <a:t> </a:t>
            </a:r>
            <a:r>
              <a:rPr lang="de-CH" sz="3600" dirty="0" err="1"/>
              <a:t>message</a:t>
            </a:r>
            <a:endParaRPr sz="3600" dirty="0"/>
          </a:p>
        </p:txBody>
      </p:sp>
    </p:spTree>
    <p:extLst>
      <p:ext uri="{BB962C8B-B14F-4D97-AF65-F5344CB8AC3E}">
        <p14:creationId xmlns:p14="http://schemas.microsoft.com/office/powerpoint/2010/main" val="351805168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b="1" dirty="0"/>
              <a:t>Brainstorm factors that help you or prevent you from writing</a:t>
            </a:r>
          </a:p>
          <a:p>
            <a:pPr lvl="1"/>
            <a:r>
              <a:rPr lang="en-US" sz="2500" dirty="0"/>
              <a:t>quiet environment</a:t>
            </a:r>
          </a:p>
          <a:p>
            <a:pPr lvl="1"/>
            <a:r>
              <a:rPr lang="en-US" sz="2500" b="1" dirty="0"/>
              <a:t>deadline: </a:t>
            </a:r>
            <a:r>
              <a:rPr lang="en-US" u="sng" dirty="0">
                <a:hlinkClick r:id="rId2"/>
              </a:rPr>
              <a:t>https://www.ted.com/talks/tim_urban_inside_the_mind_of_a_master_procrastinator</a:t>
            </a:r>
            <a:endParaRPr lang="en-US" sz="2500" b="1" dirty="0"/>
          </a:p>
          <a:p>
            <a:pPr lvl="1"/>
            <a:r>
              <a:rPr lang="en-US" sz="2500" dirty="0"/>
              <a:t>follow up quickly / not right after experiments</a:t>
            </a:r>
          </a:p>
          <a:p>
            <a:pPr lvl="1"/>
            <a:r>
              <a:rPr lang="en-US" sz="2500" dirty="0"/>
              <a:t>in the lab (not at home); in-between work</a:t>
            </a:r>
          </a:p>
          <a:p>
            <a:pPr lvl="1"/>
            <a:r>
              <a:rPr lang="en-US" sz="2500" dirty="0"/>
              <a:t>morning hours (better focus)</a:t>
            </a:r>
          </a:p>
          <a:p>
            <a:pPr lvl="1"/>
            <a:r>
              <a:rPr lang="en-US" sz="2500" dirty="0"/>
              <a:t>no distractions</a:t>
            </a:r>
          </a:p>
          <a:p>
            <a:pPr lvl="1"/>
            <a:r>
              <a:rPr lang="en-US" sz="2500" dirty="0"/>
              <a:t>structure (time) / rather no time constraints</a:t>
            </a:r>
          </a:p>
          <a:p>
            <a:pPr marL="271462" lvl="1" indent="0">
              <a:buNone/>
            </a:pPr>
            <a:endParaRPr lang="en-US" sz="2500" dirty="0"/>
          </a:p>
          <a:p>
            <a:pPr marL="271462" lvl="1" indent="0">
              <a:buNone/>
            </a:pPr>
            <a:r>
              <a:rPr lang="en-US" sz="2500" dirty="0">
                <a:solidFill>
                  <a:srgbClr val="0070C0"/>
                </a:solidFill>
                <a:sym typeface="Wingdings" pitchFamily="2" charset="2"/>
              </a:rPr>
              <a:t> Optimal conditions differ from person to person</a:t>
            </a:r>
            <a:endParaRPr lang="en-US" sz="2500" dirty="0">
              <a:solidFill>
                <a:srgbClr val="0070C0"/>
              </a:solidFill>
            </a:endParaRPr>
          </a:p>
          <a:p>
            <a:pPr lvl="1"/>
            <a:endParaRPr lang="en-US" sz="2500" b="1" dirty="0"/>
          </a:p>
          <a:p>
            <a:pPr marL="0" lvl="0" indent="0">
              <a:buNone/>
            </a:pPr>
            <a:endParaRPr lang="en-US" sz="2800" b="1"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S04xE01: </a:t>
            </a:r>
            <a:r>
              <a:rPr lang="de-CH" sz="3600" dirty="0" err="1"/>
              <a:t>Efficient</a:t>
            </a:r>
            <a:r>
              <a:rPr lang="de-CH" sz="3600" dirty="0"/>
              <a:t> </a:t>
            </a:r>
            <a:r>
              <a:rPr lang="de-CH" sz="3600" dirty="0" err="1"/>
              <a:t>writing</a:t>
            </a:r>
            <a:endParaRPr sz="3600" dirty="0"/>
          </a:p>
        </p:txBody>
      </p:sp>
    </p:spTree>
    <p:extLst>
      <p:ext uri="{BB962C8B-B14F-4D97-AF65-F5344CB8AC3E}">
        <p14:creationId xmlns:p14="http://schemas.microsoft.com/office/powerpoint/2010/main" val="264035862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en-US" sz="3600" dirty="0"/>
              <a:t>Time management &amp; Pareto</a:t>
            </a:r>
            <a:endParaRPr sz="3600" dirty="0"/>
          </a:p>
        </p:txBody>
      </p:sp>
      <p:sp>
        <p:nvSpPr>
          <p:cNvPr id="3" name="TextBox 2"/>
          <p:cNvSpPr txBox="1"/>
          <p:nvPr/>
        </p:nvSpPr>
        <p:spPr>
          <a:xfrm>
            <a:off x="8702367" y="6550223"/>
            <a:ext cx="3600153" cy="307777"/>
          </a:xfrm>
          <a:prstGeom prst="rect">
            <a:avLst/>
          </a:prstGeom>
          <a:noFill/>
        </p:spPr>
        <p:txBody>
          <a:bodyPr wrap="none" rtlCol="0">
            <a:spAutoFit/>
          </a:bodyPr>
          <a:lstStyle/>
          <a:p>
            <a:r>
              <a:rPr lang="en-US" sz="1400" dirty="0"/>
              <a:t>David Lindsay: A guide to scientific writing. </a:t>
            </a:r>
          </a:p>
        </p:txBody>
      </p:sp>
      <p:pic>
        <p:nvPicPr>
          <p:cNvPr id="5" name="Picture 4"/>
          <p:cNvPicPr>
            <a:picLocks noChangeAspect="1"/>
          </p:cNvPicPr>
          <p:nvPr/>
        </p:nvPicPr>
        <p:blipFill>
          <a:blip r:embed="rId2"/>
          <a:stretch>
            <a:fillRect/>
          </a:stretch>
        </p:blipFill>
        <p:spPr>
          <a:xfrm>
            <a:off x="431800" y="2049192"/>
            <a:ext cx="3751094" cy="4175130"/>
          </a:xfrm>
          <a:prstGeom prst="rect">
            <a:avLst/>
          </a:prstGeom>
        </p:spPr>
      </p:pic>
      <p:pic>
        <p:nvPicPr>
          <p:cNvPr id="6" name="Picture 5"/>
          <p:cNvPicPr>
            <a:picLocks noChangeAspect="1"/>
          </p:cNvPicPr>
          <p:nvPr/>
        </p:nvPicPr>
        <p:blipFill>
          <a:blip r:embed="rId3"/>
          <a:stretch>
            <a:fillRect/>
          </a:stretch>
        </p:blipFill>
        <p:spPr>
          <a:xfrm>
            <a:off x="4182894" y="2049192"/>
            <a:ext cx="3750659" cy="4175130"/>
          </a:xfrm>
          <a:prstGeom prst="rect">
            <a:avLst/>
          </a:prstGeom>
        </p:spPr>
      </p:pic>
      <p:pic>
        <p:nvPicPr>
          <p:cNvPr id="8" name="Picture 7"/>
          <p:cNvPicPr>
            <a:picLocks noChangeAspect="1"/>
          </p:cNvPicPr>
          <p:nvPr/>
        </p:nvPicPr>
        <p:blipFill>
          <a:blip r:embed="rId4"/>
          <a:stretch>
            <a:fillRect/>
          </a:stretch>
        </p:blipFill>
        <p:spPr>
          <a:xfrm>
            <a:off x="8281568" y="2772383"/>
            <a:ext cx="3403079" cy="3294470"/>
          </a:xfrm>
          <a:prstGeom prst="rect">
            <a:avLst/>
          </a:prstGeom>
        </p:spPr>
      </p:pic>
      <p:sp>
        <p:nvSpPr>
          <p:cNvPr id="9" name="TextBox 8"/>
          <p:cNvSpPr txBox="1"/>
          <p:nvPr/>
        </p:nvSpPr>
        <p:spPr>
          <a:xfrm>
            <a:off x="8618292" y="2210452"/>
            <a:ext cx="2648482" cy="400110"/>
          </a:xfrm>
          <a:prstGeom prst="rect">
            <a:avLst/>
          </a:prstGeom>
          <a:noFill/>
        </p:spPr>
        <p:txBody>
          <a:bodyPr wrap="none" rtlCol="0">
            <a:spAutoFit/>
          </a:bodyPr>
          <a:lstStyle/>
          <a:p>
            <a:r>
              <a:rPr lang="en-US" sz="2000" b="1" dirty="0">
                <a:solidFill>
                  <a:srgbClr val="00057F"/>
                </a:solidFill>
              </a:rPr>
              <a:t>The Pareto principle</a:t>
            </a:r>
          </a:p>
        </p:txBody>
      </p:sp>
    </p:spTree>
    <p:extLst>
      <p:ext uri="{BB962C8B-B14F-4D97-AF65-F5344CB8AC3E}">
        <p14:creationId xmlns:p14="http://schemas.microsoft.com/office/powerpoint/2010/main" val="158495178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4000" dirty="0">
                <a:solidFill>
                  <a:srgbClr val="008000"/>
                </a:solidFill>
              </a:rPr>
              <a:t>Set goals with time lines, meet them.</a:t>
            </a:r>
          </a:p>
          <a:p>
            <a:r>
              <a:rPr lang="en-GB" sz="4000" dirty="0">
                <a:solidFill>
                  <a:srgbClr val="008000"/>
                </a:solidFill>
              </a:rPr>
              <a:t>If you do not meet them, revise accordingly.</a:t>
            </a:r>
          </a:p>
          <a:p>
            <a:r>
              <a:rPr lang="en-GB" sz="4000" dirty="0">
                <a:solidFill>
                  <a:srgbClr val="008000"/>
                </a:solidFill>
              </a:rPr>
              <a:t>Eisenhower matrix + Pareto’s principle can be helpful in managing your time.</a:t>
            </a:r>
            <a:endParaRPr lang="en-US" sz="4000" dirty="0">
              <a:solidFill>
                <a:srgbClr val="008000"/>
              </a:solidFill>
            </a:endParaRPr>
          </a:p>
        </p:txBody>
      </p:sp>
      <p:sp>
        <p:nvSpPr>
          <p:cNvPr id="85" name="Shape 85"/>
          <p:cNvSpPr>
            <a:spLocks noGrp="1"/>
          </p:cNvSpPr>
          <p:nvPr>
            <p:ph type="title"/>
          </p:nvPr>
        </p:nvSpPr>
        <p:spPr>
          <a:prstGeom prst="rect">
            <a:avLst/>
          </a:prstGeom>
        </p:spPr>
        <p:txBody>
          <a:bodyPr/>
          <a:lstStyle/>
          <a:p>
            <a:pPr lvl="0">
              <a:defRPr sz="1800" b="0" cap="none"/>
            </a:pPr>
            <a:r>
              <a:rPr lang="de-CH" sz="3600" dirty="0"/>
              <a:t>S04: Take </a:t>
            </a:r>
            <a:r>
              <a:rPr lang="de-CH" sz="3600" dirty="0" err="1"/>
              <a:t>home</a:t>
            </a:r>
            <a:r>
              <a:rPr lang="de-CH" sz="3600" dirty="0"/>
              <a:t> </a:t>
            </a:r>
            <a:r>
              <a:rPr lang="de-CH" sz="3600" dirty="0" err="1"/>
              <a:t>messages</a:t>
            </a:r>
            <a:endParaRPr sz="3600" dirty="0"/>
          </a:p>
        </p:txBody>
      </p:sp>
    </p:spTree>
    <p:extLst>
      <p:ext uri="{BB962C8B-B14F-4D97-AF65-F5344CB8AC3E}">
        <p14:creationId xmlns:p14="http://schemas.microsoft.com/office/powerpoint/2010/main" val="4639020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buNone/>
              <a:defRPr sz="1800">
                <a:solidFill>
                  <a:srgbClr val="000000"/>
                </a:solidFill>
              </a:defRPr>
            </a:pPr>
            <a:r>
              <a:rPr lang="en-GB" sz="2000" u="sng" dirty="0"/>
              <a:t>Collected answers HS2019</a:t>
            </a:r>
            <a:endParaRPr lang="en-GB" sz="2000" dirty="0"/>
          </a:p>
          <a:p>
            <a:pPr marL="0" indent="0">
              <a:buNone/>
              <a:defRPr sz="1800">
                <a:solidFill>
                  <a:srgbClr val="000000"/>
                </a:solidFill>
              </a:defRPr>
            </a:pPr>
            <a:r>
              <a:rPr lang="en-GB" sz="2000" dirty="0"/>
              <a:t>Learn about differences between </a:t>
            </a:r>
            <a:r>
              <a:rPr lang="en-GB" sz="2000" b="1" dirty="0"/>
              <a:t>scientific</a:t>
            </a:r>
            <a:r>
              <a:rPr lang="en-GB" sz="2000" dirty="0"/>
              <a:t> and other types (e.g., novel) of writing</a:t>
            </a:r>
            <a:endParaRPr lang="en-GB" sz="2000" dirty="0">
              <a:sym typeface="Wingdings"/>
            </a:endParaRPr>
          </a:p>
          <a:p>
            <a:pPr marL="0" indent="0">
              <a:buNone/>
              <a:defRPr sz="1800">
                <a:solidFill>
                  <a:srgbClr val="000000"/>
                </a:solidFill>
              </a:defRPr>
            </a:pPr>
            <a:r>
              <a:rPr lang="en-GB" sz="2000" dirty="0"/>
              <a:t>Structured writing (e.g., individual sections, references)</a:t>
            </a:r>
          </a:p>
          <a:p>
            <a:pPr marL="0" indent="0">
              <a:buNone/>
              <a:defRPr sz="1800">
                <a:solidFill>
                  <a:srgbClr val="000000"/>
                </a:solidFill>
              </a:defRPr>
            </a:pPr>
            <a:r>
              <a:rPr lang="en-GB" sz="2000" dirty="0"/>
              <a:t>Improve on writing style, learn about rules of scientific writing</a:t>
            </a:r>
          </a:p>
          <a:p>
            <a:pPr marL="0" indent="0">
              <a:buNone/>
              <a:defRPr sz="1800">
                <a:solidFill>
                  <a:srgbClr val="000000"/>
                </a:solidFill>
              </a:defRPr>
            </a:pPr>
            <a:r>
              <a:rPr lang="en-GB" sz="2000" dirty="0"/>
              <a:t>Improve clarity of writing and coherence of whole manuscript</a:t>
            </a:r>
          </a:p>
          <a:p>
            <a:pPr marL="0" indent="0">
              <a:buNone/>
              <a:defRPr sz="1800">
                <a:solidFill>
                  <a:srgbClr val="000000"/>
                </a:solidFill>
              </a:defRPr>
            </a:pPr>
            <a:r>
              <a:rPr lang="en-GB" sz="2000" dirty="0"/>
              <a:t>Learn about do’s and don</a:t>
            </a:r>
            <a:r>
              <a:rPr lang="en-US" sz="2000" dirty="0"/>
              <a:t>t’s in scientific writing (including Figs and Tables)</a:t>
            </a:r>
          </a:p>
          <a:p>
            <a:pPr marL="0" indent="0">
              <a:buNone/>
              <a:defRPr sz="1800">
                <a:solidFill>
                  <a:srgbClr val="000000"/>
                </a:solidFill>
              </a:defRPr>
            </a:pPr>
            <a:r>
              <a:rPr lang="en-US" sz="2000" dirty="0"/>
              <a:t>Learn how to teach writing</a:t>
            </a:r>
          </a:p>
          <a:p>
            <a:pPr marL="0" indent="0">
              <a:buNone/>
              <a:defRPr sz="1800">
                <a:solidFill>
                  <a:srgbClr val="000000"/>
                </a:solidFill>
              </a:defRPr>
            </a:pPr>
            <a:r>
              <a:rPr lang="en-US" sz="2000" dirty="0"/>
              <a:t>Learn how to communicate science (to diverse audience)</a:t>
            </a:r>
          </a:p>
          <a:p>
            <a:pPr marL="0" indent="0">
              <a:buNone/>
              <a:defRPr sz="1800">
                <a:solidFill>
                  <a:srgbClr val="000000"/>
                </a:solidFill>
              </a:defRPr>
            </a:pPr>
            <a:r>
              <a:rPr lang="en-US" sz="2000" dirty="0"/>
              <a:t>Tools for more efficient and effective writing</a:t>
            </a:r>
          </a:p>
          <a:p>
            <a:pPr marL="0" indent="0">
              <a:buNone/>
              <a:defRPr sz="1800">
                <a:solidFill>
                  <a:srgbClr val="000000"/>
                </a:solidFill>
              </a:defRPr>
            </a:pPr>
            <a:endParaRPr lang="en-GB" sz="2000" dirty="0"/>
          </a:p>
          <a:p>
            <a:pPr marL="0" indent="0">
              <a:buNone/>
              <a:defRPr sz="1800">
                <a:solidFill>
                  <a:srgbClr val="000000"/>
                </a:solidFill>
              </a:defRPr>
            </a:pPr>
            <a:endParaRPr lang="en-GB" sz="2000" dirty="0"/>
          </a:p>
        </p:txBody>
      </p:sp>
      <p:sp>
        <p:nvSpPr>
          <p:cNvPr id="85" name="Shape 85"/>
          <p:cNvSpPr>
            <a:spLocks noGrp="1"/>
          </p:cNvSpPr>
          <p:nvPr>
            <p:ph type="title"/>
          </p:nvPr>
        </p:nvSpPr>
        <p:spPr>
          <a:prstGeom prst="rect">
            <a:avLst/>
          </a:prstGeom>
        </p:spPr>
        <p:txBody>
          <a:bodyPr/>
          <a:lstStyle/>
          <a:p>
            <a:pPr lvl="0">
              <a:defRPr sz="1800" b="0" cap="none"/>
            </a:pPr>
            <a:r>
              <a:rPr lang="en-US" sz="3600" dirty="0"/>
              <a:t>S01xE01: Why am I here, what do I expect</a:t>
            </a:r>
            <a:endParaRPr sz="3600" dirty="0"/>
          </a:p>
        </p:txBody>
      </p:sp>
    </p:spTree>
    <p:extLst>
      <p:ext uri="{BB962C8B-B14F-4D97-AF65-F5344CB8AC3E}">
        <p14:creationId xmlns:p14="http://schemas.microsoft.com/office/powerpoint/2010/main" val="279185776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721028"/>
            <a:ext cx="11937000" cy="4210046"/>
          </a:xfrm>
        </p:spPr>
        <p:txBody>
          <a:bodyPr/>
          <a:lstStyle/>
          <a:p>
            <a:r>
              <a:rPr lang="en-US" sz="2800" dirty="0">
                <a:solidFill>
                  <a:srgbClr val="008000"/>
                </a:solidFill>
              </a:rPr>
              <a:t>Be aware about the form and function of TAIMRD</a:t>
            </a:r>
          </a:p>
          <a:p>
            <a:r>
              <a:rPr lang="en-US" sz="2800" dirty="0">
                <a:solidFill>
                  <a:srgbClr val="008000"/>
                </a:solidFill>
              </a:rPr>
              <a:t>Divide work into chunks and set deadlines, manage your time</a:t>
            </a:r>
          </a:p>
          <a:p>
            <a:pPr lvl="1"/>
            <a:r>
              <a:rPr lang="en-US" sz="2500" dirty="0">
                <a:solidFill>
                  <a:srgbClr val="008000"/>
                </a:solidFill>
              </a:rPr>
              <a:t>Brainstorm &amp; sort; bullet points first, then write, then beautify</a:t>
            </a:r>
          </a:p>
          <a:p>
            <a:r>
              <a:rPr lang="en-US" sz="2800" dirty="0">
                <a:solidFill>
                  <a:srgbClr val="008000"/>
                </a:solidFill>
              </a:rPr>
              <a:t>Revise after your write, not while you write</a:t>
            </a:r>
          </a:p>
          <a:p>
            <a:r>
              <a:rPr lang="en-US" sz="2800" dirty="0">
                <a:solidFill>
                  <a:srgbClr val="008000"/>
                </a:solidFill>
              </a:rPr>
              <a:t>Being an active reader will make you a better writer</a:t>
            </a:r>
          </a:p>
          <a:p>
            <a:pPr lvl="1"/>
            <a:r>
              <a:rPr lang="en-US" sz="2500" dirty="0">
                <a:solidFill>
                  <a:srgbClr val="008000"/>
                </a:solidFill>
              </a:rPr>
              <a:t>Know what readers expect and fill that expectation</a:t>
            </a:r>
          </a:p>
          <a:p>
            <a:pPr lvl="1"/>
            <a:r>
              <a:rPr lang="en-US" sz="2500" dirty="0">
                <a:solidFill>
                  <a:srgbClr val="008000"/>
                </a:solidFill>
              </a:rPr>
              <a:t>Pay attention to mistakes when reading papers</a:t>
            </a:r>
          </a:p>
          <a:p>
            <a:r>
              <a:rPr lang="en-US" sz="2800" dirty="0">
                <a:solidFill>
                  <a:srgbClr val="008000"/>
                </a:solidFill>
              </a:rPr>
              <a:t>During revision, check for structural, logic and stylistic mistakes</a:t>
            </a:r>
          </a:p>
          <a:p>
            <a:pPr lvl="1"/>
            <a:r>
              <a:rPr lang="en-US" sz="2500" dirty="0">
                <a:solidFill>
                  <a:srgbClr val="008000"/>
                </a:solidFill>
              </a:rPr>
              <a:t>Check “rules”, use power of position, </a:t>
            </a:r>
            <a:r>
              <a:rPr lang="is-IS" sz="2500" dirty="0">
                <a:solidFill>
                  <a:srgbClr val="008000"/>
                </a:solidFill>
              </a:rPr>
              <a:t>…</a:t>
            </a:r>
            <a:endParaRPr lang="en-US" sz="2500" dirty="0">
              <a:solidFill>
                <a:srgbClr val="008000"/>
              </a:solidFill>
            </a:endParaRPr>
          </a:p>
          <a:p>
            <a:r>
              <a:rPr lang="en-US" sz="2800" dirty="0">
                <a:solidFill>
                  <a:srgbClr val="008000"/>
                </a:solidFill>
              </a:rPr>
              <a:t>Get feedback and revise</a:t>
            </a:r>
          </a:p>
        </p:txBody>
      </p:sp>
      <p:sp>
        <p:nvSpPr>
          <p:cNvPr id="85" name="Shape 85"/>
          <p:cNvSpPr>
            <a:spLocks noGrp="1"/>
          </p:cNvSpPr>
          <p:nvPr>
            <p:ph type="title"/>
          </p:nvPr>
        </p:nvSpPr>
        <p:spPr>
          <a:prstGeom prst="rect">
            <a:avLst/>
          </a:prstGeom>
        </p:spPr>
        <p:txBody>
          <a:bodyPr/>
          <a:lstStyle/>
          <a:p>
            <a:pPr lvl="0">
              <a:defRPr sz="1800" b="0" cap="none"/>
            </a:pPr>
            <a:r>
              <a:rPr lang="en-US" sz="3600" dirty="0"/>
              <a:t>Summary day 1</a:t>
            </a:r>
            <a:endParaRPr sz="3600" dirty="0"/>
          </a:p>
        </p:txBody>
      </p:sp>
    </p:spTree>
    <p:extLst>
      <p:ext uri="{BB962C8B-B14F-4D97-AF65-F5344CB8AC3E}">
        <p14:creationId xmlns:p14="http://schemas.microsoft.com/office/powerpoint/2010/main" val="12152776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r>
              <a:rPr lang="en-GB" sz="2800" dirty="0"/>
              <a:t>Please read the abstract of Helfrich et al. 2018; highlight expressions, terminology, etc. that may be difficult to understand for a layperson (5 min).</a:t>
            </a:r>
          </a:p>
          <a:p>
            <a:pPr marL="0" indent="0">
              <a:buNone/>
            </a:pPr>
            <a:endParaRPr lang="en-CH" sz="2800" dirty="0"/>
          </a:p>
          <a:p>
            <a:r>
              <a:rPr lang="en-GB" sz="2800" dirty="0"/>
              <a:t>Next, please read the corresponding press release </a:t>
            </a:r>
            <a:r>
              <a:rPr lang="en-US" sz="2800" dirty="0"/>
              <a:t>(</a:t>
            </a:r>
            <a:r>
              <a:rPr lang="en-GB" sz="2800" dirty="0"/>
              <a:t>Helfrich et al. 2018-press_release</a:t>
            </a:r>
            <a:r>
              <a:rPr lang="en-US" sz="2800" dirty="0"/>
              <a:t>) </a:t>
            </a:r>
            <a:r>
              <a:rPr lang="en-GB" sz="2800" dirty="0"/>
              <a:t>and compare the language used (definitions, jargon, etc.), and identify what has been paraphrased.</a:t>
            </a:r>
            <a:endParaRPr lang="en-CH" sz="2800" dirty="0"/>
          </a:p>
        </p:txBody>
      </p:sp>
      <p:sp>
        <p:nvSpPr>
          <p:cNvPr id="85" name="Shape 85"/>
          <p:cNvSpPr>
            <a:spLocks noGrp="1"/>
          </p:cNvSpPr>
          <p:nvPr>
            <p:ph type="title"/>
          </p:nvPr>
        </p:nvSpPr>
        <p:spPr>
          <a:prstGeom prst="rect">
            <a:avLst/>
          </a:prstGeom>
        </p:spPr>
        <p:txBody>
          <a:bodyPr/>
          <a:lstStyle/>
          <a:p>
            <a:pPr>
              <a:defRPr sz="1800" b="0" cap="none"/>
            </a:pPr>
            <a:r>
              <a:rPr lang="en-US" sz="3600" dirty="0"/>
              <a:t>S01xE02: Alignment of writing and audience </a:t>
            </a:r>
            <a:endParaRPr sz="3600" dirty="0"/>
          </a:p>
        </p:txBody>
      </p:sp>
    </p:spTree>
    <p:extLst>
      <p:ext uri="{BB962C8B-B14F-4D97-AF65-F5344CB8AC3E}">
        <p14:creationId xmlns:p14="http://schemas.microsoft.com/office/powerpoint/2010/main" val="1168816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buNone/>
            </a:pPr>
            <a:r>
              <a:rPr lang="en-GB" b="1" dirty="0"/>
              <a:t>Plants are colonized by </a:t>
            </a:r>
            <a:r>
              <a:rPr lang="en-GB" b="1" dirty="0">
                <a:highlight>
                  <a:srgbClr val="FFFF00"/>
                </a:highlight>
              </a:rPr>
              <a:t>phylogenetically</a:t>
            </a:r>
            <a:r>
              <a:rPr lang="en-GB" b="1" dirty="0"/>
              <a:t> diverse microorganisms that affect plant growth and health. Representative </a:t>
            </a:r>
            <a:r>
              <a:rPr lang="en-GB" b="1" dirty="0">
                <a:highlight>
                  <a:srgbClr val="FFFF00"/>
                </a:highlight>
              </a:rPr>
              <a:t>genome-sequenced</a:t>
            </a:r>
            <a:r>
              <a:rPr lang="en-GB" b="1" dirty="0"/>
              <a:t> culture collections of bacterial isolates from model plants, including </a:t>
            </a:r>
            <a:r>
              <a:rPr lang="en-GB" b="1" i="1" dirty="0"/>
              <a:t>Arabidopsis thaliana</a:t>
            </a:r>
            <a:r>
              <a:rPr lang="en-GB" b="1" dirty="0"/>
              <a:t>, have recently been established. These resources provide opportunities for systematic interaction screens combined with </a:t>
            </a:r>
            <a:r>
              <a:rPr lang="en-GB" b="1" dirty="0">
                <a:highlight>
                  <a:srgbClr val="FFFF00"/>
                </a:highlight>
              </a:rPr>
              <a:t>genome mining </a:t>
            </a:r>
            <a:r>
              <a:rPr lang="en-GB" b="1" dirty="0"/>
              <a:t>to discover uncharacterized </a:t>
            </a:r>
            <a:r>
              <a:rPr lang="en-GB" b="1" dirty="0">
                <a:highlight>
                  <a:srgbClr val="FFFF00"/>
                </a:highlight>
              </a:rPr>
              <a:t>natural products</a:t>
            </a:r>
            <a:r>
              <a:rPr lang="en-GB" b="1" dirty="0"/>
              <a:t>. Here, we report on the biosynthetic potential of 224 strains isolated from the </a:t>
            </a:r>
            <a:r>
              <a:rPr lang="en-GB" b="1" i="1" dirty="0"/>
              <a:t>A. thaliana </a:t>
            </a:r>
            <a:r>
              <a:rPr lang="en-GB" b="1" dirty="0" err="1"/>
              <a:t>phyllosphere</a:t>
            </a:r>
            <a:r>
              <a:rPr lang="en-GB" b="1" dirty="0"/>
              <a:t>. Genome mining identified more than 1,000 predicted natural product biosynthetic gene clusters (BGCs), hundreds of which are unknown compared to the </a:t>
            </a:r>
            <a:r>
              <a:rPr lang="en-GB" b="1" dirty="0" err="1">
                <a:highlight>
                  <a:srgbClr val="FFFF00"/>
                </a:highlight>
              </a:rPr>
              <a:t>MIBiG</a:t>
            </a:r>
            <a:r>
              <a:rPr lang="en-GB" b="1" dirty="0"/>
              <a:t> database of characterized BGCs. For functional validation, we used a high-throughput screening approach to monitor over 50,000 binary strain combinations. We observed 725 inhibitory interactions, with 26 strains contributing to the majority of these. A combination of imaging mass spectrometry and bioactivity-guided fractionation of the most potent inhibitor, the BGC-rich </a:t>
            </a:r>
            <a:r>
              <a:rPr lang="en-GB" b="1" i="1" dirty="0" err="1"/>
              <a:t>Brevibacillus</a:t>
            </a:r>
            <a:r>
              <a:rPr lang="en-GB" b="1" i="1" dirty="0"/>
              <a:t> </a:t>
            </a:r>
            <a:r>
              <a:rPr lang="en-GB" b="1" dirty="0"/>
              <a:t>sp. Leaf182, revealed three distinct natural product scaffolds that contribute to the observed antibiotic activity. Moreover, a genome mining-based strategy led to the isolation of a </a:t>
            </a:r>
            <a:r>
              <a:rPr lang="en-GB" b="1" i="1" dirty="0"/>
              <a:t>trans</a:t>
            </a:r>
            <a:r>
              <a:rPr lang="en-GB" b="1" dirty="0"/>
              <a:t>-acyltransferase polyketide synthase-derived antibiotic, </a:t>
            </a:r>
            <a:r>
              <a:rPr lang="en-GB" b="1" dirty="0" err="1"/>
              <a:t>macrobrevin</a:t>
            </a:r>
            <a:r>
              <a:rPr lang="en-GB" b="1" dirty="0"/>
              <a:t>, which displays an unprecedented natural product structure. Our findings demonstrate that the </a:t>
            </a:r>
            <a:r>
              <a:rPr lang="en-GB" b="1" dirty="0" err="1"/>
              <a:t>phyllosphere</a:t>
            </a:r>
            <a:r>
              <a:rPr lang="en-GB" b="1" dirty="0"/>
              <a:t> is a valuable environment for the identification of antibiotics and natural products with unusual scaffolds. </a:t>
            </a:r>
            <a:endParaRPr lang="en-GB" sz="2800" dirty="0"/>
          </a:p>
        </p:txBody>
      </p:sp>
      <p:sp>
        <p:nvSpPr>
          <p:cNvPr id="85" name="Shape 85"/>
          <p:cNvSpPr>
            <a:spLocks noGrp="1"/>
          </p:cNvSpPr>
          <p:nvPr>
            <p:ph type="title"/>
          </p:nvPr>
        </p:nvSpPr>
        <p:spPr>
          <a:prstGeom prst="rect">
            <a:avLst/>
          </a:prstGeom>
        </p:spPr>
        <p:txBody>
          <a:bodyPr/>
          <a:lstStyle/>
          <a:p>
            <a:pPr>
              <a:defRPr sz="1800" b="0" cap="none"/>
            </a:pPr>
            <a:r>
              <a:rPr lang="en-US" sz="3600" dirty="0"/>
              <a:t>S01xE02: Alignment of writing and audience </a:t>
            </a:r>
            <a:endParaRPr sz="3600" dirty="0"/>
          </a:p>
        </p:txBody>
      </p:sp>
    </p:spTree>
    <p:extLst>
      <p:ext uri="{BB962C8B-B14F-4D97-AF65-F5344CB8AC3E}">
        <p14:creationId xmlns:p14="http://schemas.microsoft.com/office/powerpoint/2010/main" val="3564601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buNone/>
            </a:pPr>
            <a:r>
              <a:rPr lang="en-GB" dirty="0"/>
              <a:t>A wide </a:t>
            </a:r>
            <a:r>
              <a:rPr lang="en-GB" dirty="0">
                <a:highlight>
                  <a:srgbClr val="FFFF00"/>
                </a:highlight>
              </a:rPr>
              <a:t>variety of different </a:t>
            </a:r>
            <a:r>
              <a:rPr lang="en-GB" dirty="0"/>
              <a:t>microorganisms, </a:t>
            </a:r>
            <a:r>
              <a:rPr lang="en-GB" dirty="0">
                <a:highlight>
                  <a:srgbClr val="FFFF00"/>
                </a:highlight>
              </a:rPr>
              <a:t>such as bacteria and fungi</a:t>
            </a:r>
            <a:r>
              <a:rPr lang="en-GB" dirty="0"/>
              <a:t>, live on the leaves of plants. Although they offer few nutrients, leaf surfaces are densely populated. In an effort to keep the competition at bay, many of the leaf dwellers turn to chemical warfare: they develop antibiotic substances that prevent the growth and reproduction of their fellow occupants. During a systematic search of the leaves of </a:t>
            </a:r>
            <a:r>
              <a:rPr lang="en-GB" dirty="0" err="1"/>
              <a:t>thale</a:t>
            </a:r>
            <a:r>
              <a:rPr lang="en-GB" dirty="0"/>
              <a:t> cress (Arabidopsis thaliana), a group of researchers led by the ETH professors Julia </a:t>
            </a:r>
            <a:r>
              <a:rPr lang="en-GB" dirty="0" err="1"/>
              <a:t>Vorholt</a:t>
            </a:r>
            <a:r>
              <a:rPr lang="en-GB" dirty="0"/>
              <a:t> and </a:t>
            </a:r>
            <a:r>
              <a:rPr lang="en-GB" dirty="0" err="1"/>
              <a:t>Jörn</a:t>
            </a:r>
            <a:r>
              <a:rPr lang="en-GB" dirty="0"/>
              <a:t> </a:t>
            </a:r>
            <a:r>
              <a:rPr lang="en-GB" dirty="0" err="1"/>
              <a:t>Piel</a:t>
            </a:r>
            <a:r>
              <a:rPr lang="en-GB" dirty="0"/>
              <a:t> from the Institute of Microbiology have now discovered a remarkably chemically productive bacterium: </a:t>
            </a:r>
            <a:r>
              <a:rPr lang="en-GB" dirty="0" err="1"/>
              <a:t>Brevibacillus</a:t>
            </a:r>
            <a:r>
              <a:rPr lang="en-GB" dirty="0"/>
              <a:t> sp. Leaf 182. In experiments, it inhibited half of the 200 strains that the researchers had isolated from the leaf surfaces. The bacterium produces and secretes at least four antibiotic chemical compounds. Two of these compounds were already known, while a substance called </a:t>
            </a:r>
            <a:r>
              <a:rPr lang="en-GB" dirty="0" err="1"/>
              <a:t>macrobrevin</a:t>
            </a:r>
            <a:r>
              <a:rPr lang="en-GB" dirty="0"/>
              <a:t> presented a previously unknown chemical structure.</a:t>
            </a:r>
            <a:endParaRPr lang="en-GB" sz="2800" dirty="0"/>
          </a:p>
        </p:txBody>
      </p:sp>
      <p:sp>
        <p:nvSpPr>
          <p:cNvPr id="85" name="Shape 85"/>
          <p:cNvSpPr>
            <a:spLocks noGrp="1"/>
          </p:cNvSpPr>
          <p:nvPr>
            <p:ph type="title"/>
          </p:nvPr>
        </p:nvSpPr>
        <p:spPr>
          <a:prstGeom prst="rect">
            <a:avLst/>
          </a:prstGeom>
        </p:spPr>
        <p:txBody>
          <a:bodyPr/>
          <a:lstStyle/>
          <a:p>
            <a:pPr>
              <a:defRPr sz="1800" b="0" cap="none"/>
            </a:pPr>
            <a:r>
              <a:rPr lang="en-US" sz="3600" dirty="0"/>
              <a:t>S01xE02: Alignment of writing and audience </a:t>
            </a:r>
            <a:endParaRPr sz="3600" dirty="0"/>
          </a:p>
        </p:txBody>
      </p:sp>
    </p:spTree>
    <p:extLst>
      <p:ext uri="{BB962C8B-B14F-4D97-AF65-F5344CB8AC3E}">
        <p14:creationId xmlns:p14="http://schemas.microsoft.com/office/powerpoint/2010/main" val="2883315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741193"/>
            <a:ext cx="11328400" cy="4210046"/>
          </a:xfrm>
        </p:spPr>
        <p:txBody>
          <a:bodyPr/>
          <a:lstStyle/>
          <a:p>
            <a:r>
              <a:rPr lang="en-US" sz="2800" b="1" dirty="0">
                <a:solidFill>
                  <a:srgbClr val="008000"/>
                </a:solidFill>
              </a:rPr>
              <a:t>Using appropriate language for target audience is key to scientific writing (and oral presentations, too!)</a:t>
            </a:r>
          </a:p>
          <a:p>
            <a:endParaRPr lang="en-US" sz="2800" dirty="0"/>
          </a:p>
          <a:p>
            <a:r>
              <a:rPr lang="en-US" sz="2800" b="1" dirty="0">
                <a:solidFill>
                  <a:schemeClr val="bg2"/>
                </a:solidFill>
              </a:rPr>
              <a:t>Tool: Try as hard as possible to read your own writing from the perspective of a non-informed reader</a:t>
            </a:r>
          </a:p>
        </p:txBody>
      </p:sp>
      <p:sp>
        <p:nvSpPr>
          <p:cNvPr id="85" name="Shape 85"/>
          <p:cNvSpPr>
            <a:spLocks noGrp="1"/>
          </p:cNvSpPr>
          <p:nvPr>
            <p:ph type="title"/>
          </p:nvPr>
        </p:nvSpPr>
        <p:spPr>
          <a:prstGeom prst="rect">
            <a:avLst/>
          </a:prstGeom>
        </p:spPr>
        <p:txBody>
          <a:bodyPr/>
          <a:lstStyle/>
          <a:p>
            <a:pPr lvl="0">
              <a:defRPr sz="1800" b="0" cap="none"/>
            </a:pPr>
            <a:r>
              <a:rPr lang="de-CH" sz="3600" dirty="0"/>
              <a:t>S01: Take </a:t>
            </a:r>
            <a:r>
              <a:rPr lang="de-CH" sz="3600" dirty="0" err="1"/>
              <a:t>home</a:t>
            </a:r>
            <a:r>
              <a:rPr lang="de-CH" sz="3600" dirty="0"/>
              <a:t> </a:t>
            </a:r>
            <a:r>
              <a:rPr lang="de-CH" sz="3600" dirty="0" err="1"/>
              <a:t>message</a:t>
            </a:r>
            <a:r>
              <a:rPr lang="de-CH" sz="3600" dirty="0"/>
              <a:t> I </a:t>
            </a:r>
            <a:endParaRPr sz="3600" dirty="0"/>
          </a:p>
        </p:txBody>
      </p:sp>
    </p:spTree>
    <p:extLst>
      <p:ext uri="{BB962C8B-B14F-4D97-AF65-F5344CB8AC3E}">
        <p14:creationId xmlns:p14="http://schemas.microsoft.com/office/powerpoint/2010/main" val="22306031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3BE0A-3352-7C4A-8B95-385BBD715361}"/>
              </a:ext>
            </a:extLst>
          </p:cNvPr>
          <p:cNvSpPr>
            <a:spLocks noGrp="1"/>
          </p:cNvSpPr>
          <p:nvPr>
            <p:ph type="title"/>
          </p:nvPr>
        </p:nvSpPr>
        <p:spPr/>
        <p:txBody>
          <a:bodyPr/>
          <a:lstStyle/>
          <a:p>
            <a:r>
              <a:rPr lang="en-US" sz="2800" b="0" dirty="0"/>
              <a:t>Scientific literacy: Evidence, claim, relevance/consequence</a:t>
            </a:r>
          </a:p>
        </p:txBody>
      </p:sp>
      <p:sp>
        <p:nvSpPr>
          <p:cNvPr id="5" name="Content Placeholder 4">
            <a:extLst>
              <a:ext uri="{FF2B5EF4-FFF2-40B4-BE49-F238E27FC236}">
                <a16:creationId xmlns:a16="http://schemas.microsoft.com/office/drawing/2014/main" id="{1C4A87E9-054B-9D4A-BC13-3A00B36FA754}"/>
              </a:ext>
            </a:extLst>
          </p:cNvPr>
          <p:cNvSpPr>
            <a:spLocks noGrp="1"/>
          </p:cNvSpPr>
          <p:nvPr>
            <p:ph idx="1"/>
          </p:nvPr>
        </p:nvSpPr>
        <p:spPr/>
        <p:txBody>
          <a:bodyPr>
            <a:normAutofit/>
          </a:bodyPr>
          <a:lstStyle/>
          <a:p>
            <a:r>
              <a:rPr lang="en-US" dirty="0"/>
              <a:t>Cutting edge research papers</a:t>
            </a:r>
          </a:p>
          <a:p>
            <a:r>
              <a:rPr lang="en-US" dirty="0"/>
              <a:t>Original research articles</a:t>
            </a:r>
          </a:p>
          <a:p>
            <a:r>
              <a:rPr lang="en-US" dirty="0"/>
              <a:t>Reviews</a:t>
            </a:r>
          </a:p>
          <a:p>
            <a:r>
              <a:rPr lang="en-US" dirty="0"/>
              <a:t>Text books</a:t>
            </a:r>
          </a:p>
          <a:p>
            <a:pPr marL="0" indent="0">
              <a:buNone/>
            </a:pPr>
            <a:endParaRPr lang="en-US" dirty="0"/>
          </a:p>
          <a:p>
            <a:pPr marL="0" indent="0">
              <a:buNone/>
            </a:pPr>
            <a:r>
              <a:rPr lang="en-US" dirty="0">
                <a:sym typeface="Wingdings" pitchFamily="2" charset="2"/>
              </a:rPr>
              <a:t></a:t>
            </a:r>
            <a:r>
              <a:rPr lang="en-US" dirty="0"/>
              <a:t>An apprentice believes everything, a researcher believes nothing</a:t>
            </a:r>
          </a:p>
          <a:p>
            <a:pPr lvl="1"/>
            <a:r>
              <a:rPr lang="en-US" dirty="0"/>
              <a:t>How do we know if something is true or not? “Do we really know?”</a:t>
            </a:r>
          </a:p>
          <a:p>
            <a:pPr>
              <a:buFont typeface="Wingdings" pitchFamily="2" charset="2"/>
              <a:buChar char="à"/>
            </a:pPr>
            <a:r>
              <a:rPr lang="en-US" dirty="0"/>
              <a:t>Knowledge is generated by the accumulation of good evidence</a:t>
            </a:r>
          </a:p>
          <a:p>
            <a:pPr lvl="1"/>
            <a:r>
              <a:rPr lang="en-US" dirty="0"/>
              <a:t>How do we know if evidence is good or bad?</a:t>
            </a:r>
          </a:p>
          <a:p>
            <a:pPr>
              <a:buFont typeface="Wingdings" pitchFamily="2" charset="2"/>
              <a:buChar char="à"/>
            </a:pPr>
            <a:r>
              <a:rPr lang="en-US" dirty="0"/>
              <a:t>Providing evidence requires asking “good” questions</a:t>
            </a:r>
          </a:p>
          <a:p>
            <a:pPr>
              <a:buFont typeface="Wingdings" pitchFamily="2" charset="2"/>
              <a:buChar char="à"/>
            </a:pPr>
            <a:endParaRPr lang="en-US" dirty="0"/>
          </a:p>
        </p:txBody>
      </p:sp>
    </p:spTree>
    <p:extLst>
      <p:ext uri="{BB962C8B-B14F-4D97-AF65-F5344CB8AC3E}">
        <p14:creationId xmlns:p14="http://schemas.microsoft.com/office/powerpoint/2010/main" val="123966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ETH Zuerich - Fachwelt">
      <a:dk1>
        <a:sysClr val="windowText" lastClr="000000"/>
      </a:dk1>
      <a:lt1>
        <a:sysClr val="window" lastClr="FFFFFF"/>
      </a:lt1>
      <a:dk2>
        <a:srgbClr val="72791C"/>
      </a:dk2>
      <a:lt2>
        <a:srgbClr val="1269B0"/>
      </a:lt2>
      <a:accent1>
        <a:srgbClr val="91056A"/>
      </a:accent1>
      <a:accent2>
        <a:srgbClr val="6F6F64"/>
      </a:accent2>
      <a:accent3>
        <a:srgbClr val="A8322D"/>
      </a:accent3>
      <a:accent4>
        <a:srgbClr val="007A96"/>
      </a:accent4>
      <a:accent5>
        <a:srgbClr val="956013"/>
      </a:accent5>
      <a:accent6>
        <a:srgbClr val="FFFFFF"/>
      </a:accent6>
      <a:hlink>
        <a:srgbClr val="1269B0"/>
      </a:hlink>
      <a:folHlink>
        <a:srgbClr val="8CB63C"/>
      </a:folHlink>
    </a:clrScheme>
    <a:fontScheme name="ETH Züri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7867</TotalTime>
  <Words>3119</Words>
  <Application>Microsoft Macintosh PowerPoint</Application>
  <PresentationFormat>Widescreen</PresentationFormat>
  <Paragraphs>284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Symbol</vt:lpstr>
      <vt:lpstr>Wingdings</vt:lpstr>
      <vt:lpstr>Default Theme</vt:lpstr>
      <vt:lpstr>MIM workshop: General principles of scientific writing  08./09. Sep. 2020</vt:lpstr>
      <vt:lpstr>First things first…</vt:lpstr>
      <vt:lpstr>S01xE01: Why am I here, what do I expect</vt:lpstr>
      <vt:lpstr>S01xE01: Why am I here, what do I expect</vt:lpstr>
      <vt:lpstr>S01xE02: Alignment of writing and audience </vt:lpstr>
      <vt:lpstr>S01xE02: Alignment of writing and audience </vt:lpstr>
      <vt:lpstr>S01xE02: Alignment of writing and audience </vt:lpstr>
      <vt:lpstr>S01: Take home message I </vt:lpstr>
      <vt:lpstr>Scientific literacy: Evidence, claim, relevance/consequence</vt:lpstr>
      <vt:lpstr>A critical reader is/becomes a better writer</vt:lpstr>
      <vt:lpstr>S01: Take home message II</vt:lpstr>
      <vt:lpstr>S02xE01: Individual parts of scientific papers</vt:lpstr>
      <vt:lpstr>S02xE01: Individual parts of scientific papers</vt:lpstr>
      <vt:lpstr>S03xE01: Titles – the good, the bad, the ugly</vt:lpstr>
      <vt:lpstr>PowerPoint Presentation</vt:lpstr>
      <vt:lpstr>PowerPoint Presentation</vt:lpstr>
      <vt:lpstr>S02: Take home messages I</vt:lpstr>
      <vt:lpstr>S02xE02: writing an abstract</vt:lpstr>
      <vt:lpstr>The Abstract – template by Nature</vt:lpstr>
      <vt:lpstr>S02xE02: writing an abstract</vt:lpstr>
      <vt:lpstr>S02: Take home messages II</vt:lpstr>
      <vt:lpstr>Introduction: why did I start?</vt:lpstr>
      <vt:lpstr>Materials and Methods: what did I do?</vt:lpstr>
      <vt:lpstr>Results: what did I find?</vt:lpstr>
      <vt:lpstr>Discussion: what does it mean?</vt:lpstr>
      <vt:lpstr>References</vt:lpstr>
      <vt:lpstr>General considerations</vt:lpstr>
      <vt:lpstr>S03xE01: Power of position</vt:lpstr>
      <vt:lpstr>S03xE02: Cohesion vs Coherence</vt:lpstr>
      <vt:lpstr>S03xE02: Cohesion vs Coherence</vt:lpstr>
      <vt:lpstr>S03xE02: Cohesion vs Coherence</vt:lpstr>
      <vt:lpstr>S03.1: Take home messages</vt:lpstr>
      <vt:lpstr>S03xE04: Figures – the good, the bad, the ugly</vt:lpstr>
      <vt:lpstr>Tables</vt:lpstr>
      <vt:lpstr>Tables</vt:lpstr>
      <vt:lpstr>S03.2: Take home message</vt:lpstr>
      <vt:lpstr>S04xE01: Efficient writing</vt:lpstr>
      <vt:lpstr>Time management &amp; Pareto</vt:lpstr>
      <vt:lpstr>S04: Take home messages</vt:lpstr>
      <vt:lpstr>Summary day 1</vt:lpstr>
    </vt:vector>
  </TitlesOfParts>
  <Company>Microbiology ETH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of gut microbiota using the 16S rRNA gene</dc:title>
  <dc:creator>shinichi.sunagawa@hotmail.com</dc:creator>
  <cp:lastModifiedBy>Sunagawa  Shinichi</cp:lastModifiedBy>
  <cp:revision>194</cp:revision>
  <cp:lastPrinted>2017-09-11T11:57:55Z</cp:lastPrinted>
  <dcterms:created xsi:type="dcterms:W3CDTF">2017-03-06T13:56:51Z</dcterms:created>
  <dcterms:modified xsi:type="dcterms:W3CDTF">2020-09-09T05:40:27Z</dcterms:modified>
</cp:coreProperties>
</file>