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9" r:id="rId3"/>
    <p:sldId id="286" r:id="rId4"/>
    <p:sldId id="258" r:id="rId5"/>
    <p:sldId id="260" r:id="rId6"/>
    <p:sldId id="263" r:id="rId7"/>
    <p:sldId id="264" r:id="rId8"/>
    <p:sldId id="267" r:id="rId9"/>
    <p:sldId id="268" r:id="rId10"/>
    <p:sldId id="290" r:id="rId11"/>
    <p:sldId id="278" r:id="rId12"/>
    <p:sldId id="276" r:id="rId13"/>
    <p:sldId id="262" r:id="rId14"/>
    <p:sldId id="289" r:id="rId15"/>
    <p:sldId id="279" r:id="rId16"/>
    <p:sldId id="266" r:id="rId17"/>
    <p:sldId id="273" r:id="rId18"/>
    <p:sldId id="281" r:id="rId19"/>
    <p:sldId id="280" r:id="rId20"/>
    <p:sldId id="269" r:id="rId21"/>
    <p:sldId id="270" r:id="rId22"/>
    <p:sldId id="271" r:id="rId23"/>
    <p:sldId id="287" r:id="rId24"/>
    <p:sldId id="277" r:id="rId25"/>
    <p:sldId id="272" r:id="rId26"/>
    <p:sldId id="291" r:id="rId27"/>
    <p:sldId id="284" r:id="rId28"/>
    <p:sldId id="285" r:id="rId29"/>
    <p:sldId id="288" r:id="rId30"/>
    <p:sldId id="283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-3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EBF1A-61CE-7F42-8615-B9D980F08E3B}" type="datetimeFigureOut">
              <a:rPr lang="en-US" smtClean="0"/>
              <a:t>11.09.18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11867-1EE2-4D48-BBBF-7BBFF473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DB2CA-BD80-A440-A26A-DE1178F01822}" type="datetimeFigureOut">
              <a:rPr lang="en-US" smtClean="0"/>
              <a:t>11.09.18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13A8F-D259-134D-9044-D729B66E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63876"/>
            <a:ext cx="11328400" cy="1673412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FBE-0522-49A2-A01E-13F521B4C0B7}" type="datetime1">
              <a:rPr lang="de-DE" smtClean="0"/>
              <a:pPr/>
              <a:t>11.09.18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7489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612003"/>
            <a:ext cx="11328400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6098-E9E1-42B4-9C80-2F52B9453439}" type="datetime1">
              <a:rPr lang="de-DE" smtClean="0"/>
              <a:pPr/>
              <a:t>11.09.18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305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4823308"/>
            <a:ext cx="11328400" cy="1013969"/>
          </a:xfrm>
          <a:solidFill>
            <a:schemeClr val="bg2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5809756"/>
            <a:ext cx="11328400" cy="427535"/>
          </a:xfrm>
          <a:solidFill>
            <a:schemeClr val="bg2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7BD4-0686-495C-8D8F-54DB8CB790DF}" type="datetime1">
              <a:rPr lang="de-DE" smtClean="0"/>
              <a:pPr/>
              <a:t>11.09.18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800" y="620713"/>
            <a:ext cx="113284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smtClean="0"/>
              <a:t>Drag picture to placeholder or click icon to add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0524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4823308"/>
            <a:ext cx="113284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5809756"/>
            <a:ext cx="113284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7BD4-0686-495C-8D8F-54DB8CB790DF}" type="datetime1">
              <a:rPr lang="de-DE" smtClean="0"/>
              <a:pPr/>
              <a:t>11.09.18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800" y="620716"/>
            <a:ext cx="113284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smtClean="0"/>
              <a:t>Drag picture to placeholder or click icon to add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13671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620714"/>
            <a:ext cx="11328397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90500" y="152403"/>
            <a:ext cx="11811000" cy="612775"/>
            <a:chOff x="142875" y="152400"/>
            <a:chExt cx="8858250" cy="612775"/>
          </a:xfrm>
          <a:solidFill>
            <a:schemeClr val="bg2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2" y="1063257"/>
            <a:ext cx="113283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r>
              <a:rPr lang="de-CH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2390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024064"/>
            <a:ext cx="11328400" cy="4210046"/>
          </a:xfr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pPr/>
              <a:t>11.09.18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76416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31800" y="2024066"/>
            <a:ext cx="5472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350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435" indent="-133350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1" y="2024066"/>
            <a:ext cx="5472179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350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628A-2A40-4B37-B167-309C0EBB4BBF}" type="datetime1">
              <a:rPr lang="de-DE" smtClean="0"/>
              <a:pPr/>
              <a:t>11.09.18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88132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E89-2EE0-4320-B5A2-F15E505D5862}" type="datetime1">
              <a:rPr lang="de-DE" smtClean="0"/>
              <a:pPr/>
              <a:t>11.09.18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25951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B62-60FD-48EF-B2F4-6E7265AD3459}" type="datetime1">
              <a:rPr lang="de-DE" smtClean="0"/>
              <a:pPr/>
              <a:t>11.09.18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800" y="620713"/>
            <a:ext cx="113284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smtClean="0"/>
              <a:t>Drag picture to placeholder or click icon to add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93079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1D9-FBFE-4ACC-A99A-BC74A6E03CC5}" type="datetime1">
              <a:rPr lang="de-DE" smtClean="0"/>
              <a:pPr/>
              <a:t>11.09.18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31800" y="1565138"/>
            <a:ext cx="113284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612000"/>
            <a:ext cx="11328400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5438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90501" y="152403"/>
            <a:ext cx="11812801" cy="968905"/>
            <a:chOff x="142874" y="152400"/>
            <a:chExt cx="8859601" cy="612775"/>
          </a:xfrm>
          <a:solidFill>
            <a:schemeClr val="bg2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83500" y="6308726"/>
            <a:ext cx="81609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BD23B19E-8C35-419D-B8B2-87612A89E43F}" type="datetime1">
              <a:rPr lang="de-DE" smtClean="0"/>
              <a:pPr/>
              <a:t>11.09.18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02" y="6308726"/>
            <a:ext cx="427815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((Vorname Nachname))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01801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2024064"/>
            <a:ext cx="11311917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1413132" y="6300190"/>
            <a:ext cx="141277" cy="468312"/>
          </a:xfrm>
          <a:prstGeom prst="rect">
            <a:avLst/>
          </a:prstGeom>
          <a:noFill/>
        </p:spPr>
        <p:txBody>
          <a:bodyPr wrap="none" lIns="27000" rIns="27000" rtlCol="0" anchor="ctr" anchorCtr="0">
            <a:noAutofit/>
          </a:bodyPr>
          <a:lstStyle/>
          <a:p>
            <a:pPr algn="ctr"/>
            <a:r>
              <a:rPr lang="de-CH" sz="600" dirty="0" smtClean="0"/>
              <a:t>|</a:t>
            </a:r>
            <a:endParaRPr lang="de-CH" sz="6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446012" y="6300189"/>
            <a:ext cx="141277" cy="468312"/>
          </a:xfrm>
          <a:prstGeom prst="rect">
            <a:avLst/>
          </a:prstGeom>
          <a:noFill/>
        </p:spPr>
        <p:txBody>
          <a:bodyPr wrap="none" lIns="27000" rIns="27000" rtlCol="0" anchor="ctr" anchorCtr="0">
            <a:noAutofit/>
          </a:bodyPr>
          <a:lstStyle/>
          <a:p>
            <a:pPr algn="ctr"/>
            <a:r>
              <a:rPr lang="de-CH" sz="600" dirty="0" smtClean="0"/>
              <a:t>|</a:t>
            </a:r>
            <a:endParaRPr lang="de-CH" sz="6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906761"/>
            <a:ext cx="11328400" cy="637898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ctr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2" y="6448497"/>
            <a:ext cx="912265" cy="1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198835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22" indent="-200025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08435" indent="-133350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547" indent="-138113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pnas.org/content/114/36/9623.fu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pnas.org/content/114/36/9623.full" TargetMode="External"/><Relationship Id="rId3" Type="http://schemas.openxmlformats.org/officeDocument/2006/relationships/hyperlink" Target="https://journals.plos.org/ploscompbiol/article?id=10.1371/journal.pcbi.100383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unagawalab.ethz.ch/MIM_ScientificWriting/HS-2018" TargetMode="External"/><Relationship Id="rId3" Type="http://schemas.openxmlformats.org/officeDocument/2006/relationships/hyperlink" Target="https://www.aje.com/en/arc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Shinichi Sunagawa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FBE-0522-49A2-A01E-13F521B4C0B7}" type="datetime1">
              <a:rPr lang="de-DE">
                <a:solidFill>
                  <a:prstClr val="black"/>
                </a:solidFill>
                <a:latin typeface="Arial"/>
              </a:rPr>
              <a:pPr/>
              <a:t>11.09.18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  <a:latin typeface="Arial"/>
              </a:rPr>
              <a:t>((Vorname Nachname))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>
                <a:solidFill>
                  <a:prstClr val="black"/>
                </a:solidFill>
                <a:latin typeface="Arial"/>
              </a:rPr>
              <a:pPr/>
              <a:t>1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MIM workshop: General principles of scientific writing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11./12. Sep.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046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</a:rPr>
              <a:t>Space, that is, </a:t>
            </a:r>
            <a:r>
              <a:rPr lang="en-GB" sz="2800" dirty="0" smtClean="0">
                <a:solidFill>
                  <a:srgbClr val="008000"/>
                </a:solidFill>
              </a:rPr>
              <a:t>length </a:t>
            </a:r>
            <a:r>
              <a:rPr lang="en-GB" sz="2800" dirty="0">
                <a:solidFill>
                  <a:srgbClr val="008000"/>
                </a:solidFill>
              </a:rPr>
              <a:t>of text, number of figures/tables, number of citations, </a:t>
            </a:r>
            <a:r>
              <a:rPr lang="en-GB" sz="2800" dirty="0" smtClean="0">
                <a:solidFill>
                  <a:srgbClr val="008000"/>
                </a:solidFill>
              </a:rPr>
              <a:t>is limited. C</a:t>
            </a:r>
            <a:r>
              <a:rPr lang="en-US" sz="2800" dirty="0" err="1" smtClean="0">
                <a:solidFill>
                  <a:srgbClr val="008000"/>
                </a:solidFill>
              </a:rPr>
              <a:t>lear</a:t>
            </a:r>
            <a:r>
              <a:rPr lang="en-US" sz="2800" dirty="0">
                <a:solidFill>
                  <a:srgbClr val="008000"/>
                </a:solidFill>
              </a:rPr>
              <a:t>, concise, structured writing and presentation is </a:t>
            </a:r>
            <a:r>
              <a:rPr lang="en-US" sz="2800" dirty="0" smtClean="0">
                <a:solidFill>
                  <a:srgbClr val="008000"/>
                </a:solidFill>
              </a:rPr>
              <a:t>essential</a:t>
            </a:r>
          </a:p>
          <a:p>
            <a:pPr marL="271462" lvl="1" indent="0">
              <a:buNone/>
            </a:pPr>
            <a:r>
              <a:rPr lang="en-US" sz="2500" b="1" dirty="0" smtClean="0">
                <a:solidFill>
                  <a:srgbClr val="008000"/>
                </a:solidFill>
                <a:sym typeface="Wingdings"/>
              </a:rPr>
              <a:t> Make your words count!</a:t>
            </a:r>
            <a:endParaRPr lang="en-US" sz="2500" b="1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Journal</a:t>
            </a:r>
            <a:r>
              <a:rPr lang="en-US" sz="2800" dirty="0">
                <a:solidFill>
                  <a:srgbClr val="008000"/>
                </a:solidFill>
              </a:rPr>
              <a:t>-specific instructions require planning from the very beginning.</a:t>
            </a:r>
          </a:p>
          <a:p>
            <a:endParaRPr lang="en-US" sz="2800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S01: Take </a:t>
            </a:r>
            <a:r>
              <a:rPr lang="de-CH" sz="3600" dirty="0" err="1" smtClean="0"/>
              <a:t>home</a:t>
            </a:r>
            <a:r>
              <a:rPr lang="de-CH" sz="3600" dirty="0" smtClean="0"/>
              <a:t> </a:t>
            </a:r>
            <a:r>
              <a:rPr lang="de-CH" sz="3600" dirty="0" err="1" smtClean="0"/>
              <a:t>messages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2306031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idx="1"/>
          </p:nvPr>
        </p:nvSpPr>
        <p:spPr>
          <a:xfrm>
            <a:off x="431800" y="1699948"/>
            <a:ext cx="11328400" cy="461992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de-CH" sz="2800" dirty="0" smtClean="0"/>
              <a:t>In </a:t>
            </a:r>
            <a:r>
              <a:rPr lang="de-CH" sz="2800" dirty="0" err="1" smtClean="0"/>
              <a:t>pairs</a:t>
            </a:r>
            <a:r>
              <a:rPr lang="de-CH" sz="2800" dirty="0" smtClean="0"/>
              <a:t>, </a:t>
            </a:r>
            <a:r>
              <a:rPr lang="de-CH" sz="2800" dirty="0" err="1" smtClean="0"/>
              <a:t>please</a:t>
            </a:r>
            <a:r>
              <a:rPr lang="de-CH" sz="2800" dirty="0" smtClean="0"/>
              <a:t> </a:t>
            </a:r>
            <a:r>
              <a:rPr lang="de-CH" sz="2800" dirty="0" err="1" smtClean="0"/>
              <a:t>use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papers</a:t>
            </a:r>
            <a:r>
              <a:rPr lang="de-CH" sz="2800" dirty="0" smtClean="0"/>
              <a:t> </a:t>
            </a:r>
            <a:r>
              <a:rPr lang="de-CH" sz="2800" dirty="0" err="1" smtClean="0"/>
              <a:t>you</a:t>
            </a:r>
            <a:r>
              <a:rPr lang="de-CH" sz="2800" dirty="0" smtClean="0"/>
              <a:t> </a:t>
            </a:r>
            <a:r>
              <a:rPr lang="de-CH" sz="2800" dirty="0" err="1" smtClean="0"/>
              <a:t>chose</a:t>
            </a:r>
            <a:r>
              <a:rPr lang="de-CH" sz="2800" dirty="0" smtClean="0"/>
              <a:t> </a:t>
            </a:r>
            <a:r>
              <a:rPr lang="de-CH" sz="2800" dirty="0" err="1" smtClean="0"/>
              <a:t>as</a:t>
            </a:r>
            <a:r>
              <a:rPr lang="de-CH" sz="2800" dirty="0" smtClean="0"/>
              <a:t> a </a:t>
            </a:r>
            <a:r>
              <a:rPr lang="de-CH" sz="2800" dirty="0" err="1" smtClean="0"/>
              <a:t>good</a:t>
            </a:r>
            <a:r>
              <a:rPr lang="de-CH" sz="2800" dirty="0" smtClean="0"/>
              <a:t> </a:t>
            </a:r>
            <a:r>
              <a:rPr lang="de-CH" sz="2800" dirty="0" err="1" smtClean="0"/>
              <a:t>or</a:t>
            </a:r>
            <a:r>
              <a:rPr lang="de-CH" sz="2800" dirty="0" smtClean="0"/>
              <a:t> </a:t>
            </a:r>
            <a:r>
              <a:rPr lang="de-CH" sz="2800" dirty="0" err="1" smtClean="0"/>
              <a:t>bad</a:t>
            </a:r>
            <a:r>
              <a:rPr lang="de-CH" sz="2800" dirty="0" smtClean="0"/>
              <a:t> </a:t>
            </a:r>
            <a:r>
              <a:rPr lang="de-CH" sz="2800" dirty="0" err="1" smtClean="0"/>
              <a:t>example</a:t>
            </a:r>
            <a:r>
              <a:rPr lang="de-CH" sz="2800" dirty="0" smtClean="0"/>
              <a:t>, </a:t>
            </a:r>
            <a:r>
              <a:rPr lang="de-CH" sz="2800" dirty="0" err="1" smtClean="0"/>
              <a:t>and</a:t>
            </a:r>
            <a:r>
              <a:rPr lang="de-CH" sz="2800" dirty="0" smtClean="0"/>
              <a:t> </a:t>
            </a:r>
            <a:r>
              <a:rPr lang="de-CH" sz="2800" dirty="0" err="1" smtClean="0"/>
              <a:t>discuss</a:t>
            </a:r>
            <a:r>
              <a:rPr lang="de-CH" sz="2800" dirty="0" smtClean="0"/>
              <a:t> </a:t>
            </a:r>
            <a:r>
              <a:rPr lang="de-CH" sz="2800" dirty="0" err="1" smtClean="0"/>
              <a:t>why</a:t>
            </a:r>
            <a:r>
              <a:rPr lang="de-CH" sz="2800" dirty="0" smtClean="0"/>
              <a:t> </a:t>
            </a:r>
            <a:r>
              <a:rPr lang="de-CH" sz="2800" dirty="0" err="1" smtClean="0"/>
              <a:t>you</a:t>
            </a:r>
            <a:r>
              <a:rPr lang="de-CH" sz="2800" dirty="0" smtClean="0"/>
              <a:t> </a:t>
            </a:r>
            <a:r>
              <a:rPr lang="de-CH" sz="2800" dirty="0" err="1" smtClean="0"/>
              <a:t>found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paper</a:t>
            </a:r>
            <a:r>
              <a:rPr lang="de-CH" sz="2800" dirty="0" smtClean="0"/>
              <a:t> </a:t>
            </a:r>
            <a:r>
              <a:rPr lang="de-CH" sz="2800" dirty="0" err="1" smtClean="0"/>
              <a:t>to</a:t>
            </a:r>
            <a:r>
              <a:rPr lang="de-CH" sz="2800" dirty="0" smtClean="0"/>
              <a:t> </a:t>
            </a:r>
            <a:r>
              <a:rPr lang="de-CH" sz="2800" dirty="0" err="1" smtClean="0"/>
              <a:t>be</a:t>
            </a:r>
            <a:r>
              <a:rPr lang="de-CH" sz="2800" dirty="0" smtClean="0"/>
              <a:t> </a:t>
            </a:r>
            <a:r>
              <a:rPr lang="de-CH" sz="2800" dirty="0" err="1" smtClean="0"/>
              <a:t>particularly</a:t>
            </a:r>
            <a:r>
              <a:rPr lang="de-CH" sz="2800" dirty="0" smtClean="0"/>
              <a:t> </a:t>
            </a:r>
            <a:r>
              <a:rPr lang="de-CH" sz="2800" dirty="0" err="1" smtClean="0"/>
              <a:t>good</a:t>
            </a:r>
            <a:r>
              <a:rPr lang="de-CH" sz="2800" dirty="0" smtClean="0"/>
              <a:t>/</a:t>
            </a:r>
            <a:r>
              <a:rPr lang="de-CH" sz="2800" dirty="0" err="1" smtClean="0"/>
              <a:t>motivating</a:t>
            </a:r>
            <a:r>
              <a:rPr lang="de-CH" sz="2800" dirty="0" smtClean="0"/>
              <a:t>? </a:t>
            </a:r>
            <a:r>
              <a:rPr lang="de-CH" sz="2800" dirty="0" err="1" smtClean="0"/>
              <a:t>bad</a:t>
            </a:r>
            <a:r>
              <a:rPr lang="de-CH" sz="2800" dirty="0" smtClean="0"/>
              <a:t>/</a:t>
            </a:r>
            <a:r>
              <a:rPr lang="de-CH" sz="2800" dirty="0" err="1" smtClean="0"/>
              <a:t>frustrating</a:t>
            </a:r>
            <a:r>
              <a:rPr lang="de-CH" sz="2800" dirty="0" smtClean="0"/>
              <a:t>?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de-CH" sz="2800" b="1" dirty="0" smtClean="0"/>
              <a:t>NOTE: do not </a:t>
            </a:r>
            <a:r>
              <a:rPr lang="de-CH" sz="2800" b="1" dirty="0" err="1" smtClean="0"/>
              <a:t>discuss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the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scientific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content</a:t>
            </a:r>
            <a:r>
              <a:rPr lang="de-CH" sz="2800" b="1" dirty="0" smtClean="0"/>
              <a:t>, but </a:t>
            </a:r>
            <a:r>
              <a:rPr lang="de-CH" sz="2800" b="1" dirty="0" err="1" smtClean="0"/>
              <a:t>rather</a:t>
            </a:r>
            <a:r>
              <a:rPr lang="de-CH" sz="2800" b="1" dirty="0" smtClean="0"/>
              <a:t>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e-CH" sz="2500" b="1" dirty="0" err="1" smtClean="0"/>
              <a:t>how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did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you</a:t>
            </a:r>
            <a:r>
              <a:rPr lang="de-CH" sz="2500" b="1" dirty="0" smtClean="0"/>
              <a:t> find </a:t>
            </a:r>
            <a:r>
              <a:rPr lang="de-CH" sz="2500" b="1" dirty="0" err="1" smtClean="0"/>
              <a:t>it</a:t>
            </a:r>
            <a:r>
              <a:rPr lang="de-CH" sz="2500" b="1" dirty="0" smtClean="0"/>
              <a:t>?, </a:t>
            </a:r>
            <a:r>
              <a:rPr lang="de-CH" sz="2500" b="1" dirty="0" err="1" smtClean="0"/>
              <a:t>how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did</a:t>
            </a:r>
            <a:r>
              <a:rPr lang="de-CH" sz="2500" b="1" dirty="0" smtClean="0"/>
              <a:t> find out </a:t>
            </a:r>
            <a:r>
              <a:rPr lang="de-CH" sz="2500" b="1" dirty="0" err="1" smtClean="0"/>
              <a:t>what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it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is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about</a:t>
            </a:r>
            <a:r>
              <a:rPr lang="de-CH" sz="2500" b="1" dirty="0" smtClean="0"/>
              <a:t>?, </a:t>
            </a:r>
            <a:r>
              <a:rPr lang="de-CH" sz="2500" b="1" dirty="0" err="1" smtClean="0"/>
              <a:t>what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drew</a:t>
            </a:r>
            <a:r>
              <a:rPr lang="de-CH" sz="2500" b="1" dirty="0" smtClean="0"/>
              <a:t> (</a:t>
            </a:r>
            <a:r>
              <a:rPr lang="de-CH" sz="2500" b="1" dirty="0" err="1" smtClean="0"/>
              <a:t>or</a:t>
            </a:r>
            <a:r>
              <a:rPr lang="de-CH" sz="2500" b="1" dirty="0" smtClean="0"/>
              <a:t> lost) </a:t>
            </a:r>
            <a:r>
              <a:rPr lang="de-CH" sz="2500" b="1" dirty="0" err="1" smtClean="0"/>
              <a:t>your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attention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when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reading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it</a:t>
            </a:r>
            <a:r>
              <a:rPr lang="de-CH" sz="2500" b="1" dirty="0" smtClean="0"/>
              <a:t>?, </a:t>
            </a:r>
            <a:r>
              <a:rPr lang="de-CH" sz="2500" b="1" dirty="0" err="1" smtClean="0"/>
              <a:t>where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are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the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messages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that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you</a:t>
            </a:r>
            <a:r>
              <a:rPr lang="de-CH" sz="2500" b="1" dirty="0" smtClean="0"/>
              <a:t> will not </a:t>
            </a:r>
            <a:r>
              <a:rPr lang="de-CH" sz="2500" b="1" dirty="0" err="1" smtClean="0"/>
              <a:t>forget</a:t>
            </a:r>
            <a:r>
              <a:rPr lang="de-CH" sz="2500" b="1" dirty="0" smtClean="0"/>
              <a:t>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de-CH" sz="3100" dirty="0" err="1" smtClean="0"/>
              <a:t>Please</a:t>
            </a:r>
            <a:r>
              <a:rPr lang="de-CH" sz="3100" dirty="0" smtClean="0"/>
              <a:t> </a:t>
            </a:r>
            <a:r>
              <a:rPr lang="de-CH" sz="3100" dirty="0" err="1" smtClean="0"/>
              <a:t>make</a:t>
            </a:r>
            <a:r>
              <a:rPr lang="de-CH" sz="3100" dirty="0" smtClean="0"/>
              <a:t> </a:t>
            </a:r>
            <a:r>
              <a:rPr lang="de-CH" sz="3100" dirty="0" err="1" smtClean="0"/>
              <a:t>sure</a:t>
            </a:r>
            <a:r>
              <a:rPr lang="de-CH" sz="3100" dirty="0" smtClean="0"/>
              <a:t> </a:t>
            </a:r>
            <a:r>
              <a:rPr lang="de-CH" sz="3100" dirty="0" err="1" smtClean="0"/>
              <a:t>both</a:t>
            </a:r>
            <a:r>
              <a:rPr lang="de-CH" sz="3100" dirty="0" smtClean="0"/>
              <a:t> </a:t>
            </a:r>
            <a:r>
              <a:rPr lang="de-CH" sz="3100" dirty="0" err="1" smtClean="0"/>
              <a:t>papers</a:t>
            </a:r>
            <a:r>
              <a:rPr lang="de-CH" sz="3100" dirty="0" smtClean="0"/>
              <a:t> </a:t>
            </a:r>
            <a:r>
              <a:rPr lang="de-CH" sz="3100" dirty="0" err="1" smtClean="0"/>
              <a:t>are</a:t>
            </a:r>
            <a:r>
              <a:rPr lang="de-CH" sz="3100" dirty="0" smtClean="0"/>
              <a:t> </a:t>
            </a:r>
            <a:r>
              <a:rPr lang="de-CH" sz="3100" dirty="0" err="1" smtClean="0"/>
              <a:t>discussed</a:t>
            </a:r>
            <a:r>
              <a:rPr lang="de-CH" sz="3100" dirty="0" smtClean="0"/>
              <a:t> </a:t>
            </a:r>
            <a:r>
              <a:rPr lang="de-CH" sz="3100" dirty="0" err="1" smtClean="0"/>
              <a:t>and</a:t>
            </a:r>
            <a:r>
              <a:rPr lang="de-CH" sz="3100" dirty="0" smtClean="0"/>
              <a:t> </a:t>
            </a:r>
            <a:r>
              <a:rPr lang="de-CH" sz="3100" dirty="0" err="1" smtClean="0"/>
              <a:t>write</a:t>
            </a:r>
            <a:r>
              <a:rPr lang="de-CH" sz="3100" dirty="0" smtClean="0"/>
              <a:t> down </a:t>
            </a:r>
            <a:r>
              <a:rPr lang="de-CH" sz="3100" dirty="0" err="1" smtClean="0"/>
              <a:t>the</a:t>
            </a:r>
            <a:r>
              <a:rPr lang="de-CH" sz="3100" dirty="0" smtClean="0"/>
              <a:t> </a:t>
            </a:r>
            <a:r>
              <a:rPr lang="de-CH" sz="3100" dirty="0" err="1" smtClean="0"/>
              <a:t>points</a:t>
            </a:r>
            <a:r>
              <a:rPr lang="de-CH" sz="3100" dirty="0" smtClean="0"/>
              <a:t> </a:t>
            </a:r>
            <a:r>
              <a:rPr lang="de-CH" sz="3100" dirty="0" err="1" smtClean="0"/>
              <a:t>you</a:t>
            </a:r>
            <a:r>
              <a:rPr lang="de-CH" sz="3100" dirty="0" smtClean="0"/>
              <a:t> find</a:t>
            </a:r>
            <a:r>
              <a:rPr lang="de-CH" sz="3100" dirty="0" smtClean="0"/>
              <a:t>.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S02xE01</a:t>
            </a:r>
            <a:r>
              <a:rPr lang="en-US" sz="3600" dirty="0" smtClean="0"/>
              <a:t>: reading scientific papers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3138256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idx="1"/>
          </p:nvPr>
        </p:nvSpPr>
        <p:spPr>
          <a:xfrm>
            <a:off x="431800" y="1732234"/>
            <a:ext cx="11328400" cy="461992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de-CH" sz="3100" dirty="0" err="1" smtClean="0"/>
              <a:t>Individually</a:t>
            </a:r>
            <a:r>
              <a:rPr lang="de-CH" sz="3100" dirty="0" smtClean="0"/>
              <a:t>, </a:t>
            </a:r>
            <a:r>
              <a:rPr lang="de-CH" sz="3100" dirty="0" err="1" smtClean="0"/>
              <a:t>prepare</a:t>
            </a:r>
            <a:r>
              <a:rPr lang="de-CH" sz="3100" dirty="0" smtClean="0"/>
              <a:t> a 1 min </a:t>
            </a:r>
            <a:r>
              <a:rPr lang="de-CH" sz="3100" dirty="0" err="1" smtClean="0"/>
              <a:t>elevator</a:t>
            </a:r>
            <a:r>
              <a:rPr lang="de-CH" sz="3100" dirty="0" smtClean="0"/>
              <a:t> </a:t>
            </a:r>
            <a:r>
              <a:rPr lang="de-CH" sz="3100" dirty="0" err="1" smtClean="0"/>
              <a:t>pitch</a:t>
            </a:r>
            <a:r>
              <a:rPr lang="de-CH" sz="3100" dirty="0" smtClean="0"/>
              <a:t> on </a:t>
            </a:r>
            <a:r>
              <a:rPr lang="de-CH" sz="3100" dirty="0" err="1" smtClean="0"/>
              <a:t>the</a:t>
            </a:r>
            <a:r>
              <a:rPr lang="de-CH" sz="3100" dirty="0" smtClean="0"/>
              <a:t> </a:t>
            </a:r>
            <a:r>
              <a:rPr lang="de-CH" sz="3100" dirty="0" err="1" smtClean="0"/>
              <a:t>background</a:t>
            </a:r>
            <a:r>
              <a:rPr lang="de-CH" sz="3100" dirty="0" smtClean="0"/>
              <a:t>, </a:t>
            </a:r>
            <a:r>
              <a:rPr lang="de-CH" sz="3100" dirty="0" err="1" smtClean="0"/>
              <a:t>content</a:t>
            </a:r>
            <a:r>
              <a:rPr lang="de-CH" sz="3100" dirty="0" smtClean="0"/>
              <a:t>, </a:t>
            </a:r>
            <a:r>
              <a:rPr lang="de-CH" sz="3100" dirty="0" err="1" smtClean="0"/>
              <a:t>latest</a:t>
            </a:r>
            <a:r>
              <a:rPr lang="de-CH" sz="3100" dirty="0" smtClean="0"/>
              <a:t> </a:t>
            </a:r>
            <a:r>
              <a:rPr lang="de-CH" sz="3100" dirty="0" err="1" smtClean="0"/>
              <a:t>results</a:t>
            </a:r>
            <a:r>
              <a:rPr lang="de-CH" sz="3100" dirty="0" smtClean="0"/>
              <a:t> </a:t>
            </a:r>
            <a:r>
              <a:rPr lang="de-CH" sz="3100" dirty="0" err="1" smtClean="0"/>
              <a:t>and</a:t>
            </a:r>
            <a:r>
              <a:rPr lang="de-CH" sz="3100" dirty="0" smtClean="0"/>
              <a:t> </a:t>
            </a:r>
            <a:r>
              <a:rPr lang="de-CH" sz="3100" dirty="0" err="1" smtClean="0"/>
              <a:t>significant</a:t>
            </a:r>
            <a:r>
              <a:rPr lang="de-CH" sz="3100" dirty="0" smtClean="0"/>
              <a:t> </a:t>
            </a:r>
            <a:r>
              <a:rPr lang="de-CH" sz="3100" dirty="0" err="1" smtClean="0"/>
              <a:t>of</a:t>
            </a:r>
            <a:r>
              <a:rPr lang="de-CH" sz="3100" dirty="0" smtClean="0"/>
              <a:t> </a:t>
            </a:r>
            <a:r>
              <a:rPr lang="de-CH" sz="3100" dirty="0" err="1" smtClean="0"/>
              <a:t>your</a:t>
            </a:r>
            <a:r>
              <a:rPr lang="de-CH" sz="3100" dirty="0" smtClean="0"/>
              <a:t> </a:t>
            </a:r>
            <a:r>
              <a:rPr lang="de-CH" sz="3100" dirty="0" err="1" smtClean="0"/>
              <a:t>research</a:t>
            </a:r>
            <a:r>
              <a:rPr lang="de-CH" sz="3100" dirty="0" smtClean="0"/>
              <a:t>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de-CH" sz="3100" dirty="0" smtClean="0"/>
              <a:t>In </a:t>
            </a:r>
            <a:r>
              <a:rPr lang="de-CH" sz="3100" dirty="0" err="1" smtClean="0"/>
              <a:t>pairs</a:t>
            </a:r>
            <a:r>
              <a:rPr lang="de-CH" sz="3100" dirty="0" smtClean="0"/>
              <a:t>, </a:t>
            </a:r>
            <a:r>
              <a:rPr lang="de-CH" sz="3100" dirty="0" err="1" smtClean="0"/>
              <a:t>explain</a:t>
            </a:r>
            <a:r>
              <a:rPr lang="de-CH" sz="3100" dirty="0" smtClean="0"/>
              <a:t> </a:t>
            </a:r>
            <a:r>
              <a:rPr lang="de-CH" sz="3100" dirty="0" err="1" smtClean="0"/>
              <a:t>your</a:t>
            </a:r>
            <a:r>
              <a:rPr lang="de-CH" sz="3100" dirty="0" smtClean="0"/>
              <a:t> </a:t>
            </a:r>
            <a:r>
              <a:rPr lang="de-CH" sz="3100" dirty="0" err="1" smtClean="0"/>
              <a:t>research</a:t>
            </a:r>
            <a:r>
              <a:rPr lang="de-CH" sz="3100" dirty="0" smtClean="0"/>
              <a:t> </a:t>
            </a:r>
            <a:r>
              <a:rPr lang="de-CH" sz="3100" dirty="0" err="1" smtClean="0"/>
              <a:t>to</a:t>
            </a:r>
            <a:r>
              <a:rPr lang="de-CH" sz="3100" dirty="0" smtClean="0"/>
              <a:t> </a:t>
            </a:r>
            <a:r>
              <a:rPr lang="de-CH" sz="3100" dirty="0" err="1" smtClean="0"/>
              <a:t>each</a:t>
            </a:r>
            <a:r>
              <a:rPr lang="de-CH" sz="3100" dirty="0" smtClean="0"/>
              <a:t> </a:t>
            </a:r>
            <a:r>
              <a:rPr lang="de-CH" sz="3100" dirty="0" err="1" smtClean="0"/>
              <a:t>other</a:t>
            </a:r>
            <a:r>
              <a:rPr lang="de-CH" sz="3100" dirty="0" smtClean="0"/>
              <a:t> </a:t>
            </a:r>
            <a:r>
              <a:rPr lang="de-CH" sz="3100" dirty="0" err="1" smtClean="0"/>
              <a:t>within</a:t>
            </a:r>
            <a:r>
              <a:rPr lang="de-CH" sz="3100" dirty="0" smtClean="0"/>
              <a:t> </a:t>
            </a:r>
            <a:r>
              <a:rPr lang="de-CH" sz="3100" u="sng" dirty="0" smtClean="0"/>
              <a:t>1 min (sharp)</a:t>
            </a:r>
            <a:r>
              <a:rPr lang="de-CH" sz="3100" dirty="0" smtClean="0"/>
              <a:t>. At </a:t>
            </a:r>
            <a:r>
              <a:rPr lang="de-CH" sz="3100" dirty="0" err="1" smtClean="0"/>
              <a:t>this</a:t>
            </a:r>
            <a:r>
              <a:rPr lang="de-CH" sz="3100" dirty="0" smtClean="0"/>
              <a:t> </a:t>
            </a:r>
            <a:r>
              <a:rPr lang="de-CH" sz="3100" dirty="0" err="1" smtClean="0"/>
              <a:t>stage</a:t>
            </a:r>
            <a:r>
              <a:rPr lang="de-CH" sz="3100" dirty="0" smtClean="0"/>
              <a:t>, do not </a:t>
            </a:r>
            <a:r>
              <a:rPr lang="de-CH" sz="3100" dirty="0" err="1" smtClean="0"/>
              <a:t>ask</a:t>
            </a:r>
            <a:r>
              <a:rPr lang="de-CH" sz="3100" dirty="0" smtClean="0"/>
              <a:t> </a:t>
            </a:r>
            <a:r>
              <a:rPr lang="de-CH" sz="3100" dirty="0" err="1" smtClean="0"/>
              <a:t>questions</a:t>
            </a:r>
            <a:r>
              <a:rPr lang="de-CH" sz="3100" dirty="0" smtClean="0"/>
              <a:t>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de-CH" sz="3100" dirty="0" smtClean="0"/>
              <a:t>After </a:t>
            </a:r>
            <a:r>
              <a:rPr lang="de-CH" sz="3100" dirty="0" err="1" smtClean="0"/>
              <a:t>that</a:t>
            </a:r>
            <a:r>
              <a:rPr lang="de-CH" sz="3100" dirty="0" smtClean="0"/>
              <a:t>, </a:t>
            </a:r>
            <a:r>
              <a:rPr lang="de-CH" sz="3100" dirty="0" err="1" smtClean="0"/>
              <a:t>ask</a:t>
            </a:r>
            <a:r>
              <a:rPr lang="de-CH" sz="3100" dirty="0" smtClean="0"/>
              <a:t> follow </a:t>
            </a:r>
            <a:r>
              <a:rPr lang="de-CH" sz="3100" dirty="0" err="1" smtClean="0"/>
              <a:t>up</a:t>
            </a:r>
            <a:r>
              <a:rPr lang="de-CH" sz="3100" dirty="0" smtClean="0"/>
              <a:t> </a:t>
            </a:r>
            <a:r>
              <a:rPr lang="de-CH" sz="3100" dirty="0" err="1" smtClean="0"/>
              <a:t>questions</a:t>
            </a:r>
            <a:r>
              <a:rPr lang="de-CH" sz="3100" dirty="0" smtClean="0"/>
              <a:t> on </a:t>
            </a:r>
            <a:r>
              <a:rPr lang="de-CH" sz="3100" dirty="0" err="1" smtClean="0"/>
              <a:t>details</a:t>
            </a:r>
            <a:r>
              <a:rPr lang="de-CH" sz="3100" dirty="0" smtClean="0"/>
              <a:t> </a:t>
            </a:r>
            <a:r>
              <a:rPr lang="de-CH" sz="3100" dirty="0" err="1" smtClean="0"/>
              <a:t>that</a:t>
            </a:r>
            <a:r>
              <a:rPr lang="de-CH" sz="3100" dirty="0" smtClean="0"/>
              <a:t> </a:t>
            </a:r>
            <a:r>
              <a:rPr lang="de-CH" sz="3100" dirty="0" err="1" smtClean="0"/>
              <a:t>were</a:t>
            </a:r>
            <a:r>
              <a:rPr lang="de-CH" sz="3100" dirty="0" smtClean="0"/>
              <a:t> not </a:t>
            </a:r>
            <a:r>
              <a:rPr lang="de-CH" sz="3100" dirty="0" err="1" smtClean="0"/>
              <a:t>clear</a:t>
            </a:r>
            <a:r>
              <a:rPr lang="de-CH" sz="3100" dirty="0" smtClean="0"/>
              <a:t> in </a:t>
            </a:r>
            <a:r>
              <a:rPr lang="de-CH" sz="3100" dirty="0" err="1" smtClean="0"/>
              <a:t>the</a:t>
            </a:r>
            <a:r>
              <a:rPr lang="de-CH" sz="3100" dirty="0" smtClean="0"/>
              <a:t> </a:t>
            </a:r>
            <a:r>
              <a:rPr lang="de-CH" sz="3100" dirty="0" err="1" smtClean="0"/>
              <a:t>first</a:t>
            </a:r>
            <a:r>
              <a:rPr lang="de-CH" sz="3100" dirty="0" smtClean="0"/>
              <a:t> </a:t>
            </a:r>
            <a:r>
              <a:rPr lang="de-CH" sz="3100" dirty="0" err="1" smtClean="0"/>
              <a:t>round</a:t>
            </a:r>
            <a:r>
              <a:rPr lang="de-CH" sz="3100" dirty="0" smtClean="0"/>
              <a:t>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de-CH" sz="3100" dirty="0" smtClean="0"/>
              <a:t>Write down in </a:t>
            </a:r>
            <a:r>
              <a:rPr lang="de-CH" sz="3100" dirty="0" err="1" smtClean="0"/>
              <a:t>bullet</a:t>
            </a:r>
            <a:r>
              <a:rPr lang="de-CH" sz="3100" dirty="0" smtClean="0"/>
              <a:t> </a:t>
            </a:r>
            <a:r>
              <a:rPr lang="de-CH" sz="3100" dirty="0" err="1" smtClean="0"/>
              <a:t>points</a:t>
            </a:r>
            <a:r>
              <a:rPr lang="de-CH" sz="3100" dirty="0" smtClean="0"/>
              <a:t> </a:t>
            </a:r>
            <a:r>
              <a:rPr lang="de-CH" sz="3100" dirty="0" err="1" smtClean="0"/>
              <a:t>your</a:t>
            </a:r>
            <a:r>
              <a:rPr lang="de-CH" sz="3100" dirty="0" smtClean="0"/>
              <a:t> </a:t>
            </a:r>
            <a:r>
              <a:rPr lang="de-CH" sz="3100" dirty="0" err="1" smtClean="0"/>
              <a:t>improved</a:t>
            </a:r>
            <a:r>
              <a:rPr lang="de-CH" sz="3100" dirty="0" smtClean="0"/>
              <a:t> </a:t>
            </a:r>
            <a:r>
              <a:rPr lang="de-CH" sz="3100" dirty="0" err="1" smtClean="0"/>
              <a:t>elevator</a:t>
            </a:r>
            <a:r>
              <a:rPr lang="de-CH" sz="3100" dirty="0" smtClean="0"/>
              <a:t> </a:t>
            </a:r>
            <a:r>
              <a:rPr lang="de-CH" sz="3100" dirty="0" err="1" smtClean="0"/>
              <a:t>pitch</a:t>
            </a:r>
            <a:endParaRPr lang="de-CH" sz="3100" dirty="0" smtClean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S02xE0</a:t>
            </a:r>
            <a:r>
              <a:rPr lang="en-US" sz="3600" dirty="0" smtClean="0"/>
              <a:t>2: writing an abstract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4884777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The Abstract </a:t>
            </a:r>
            <a:r>
              <a:rPr lang="mr-IN" sz="3600" dirty="0" smtClean="0"/>
              <a:t>–</a:t>
            </a:r>
            <a:r>
              <a:rPr lang="de-CH" sz="3600" dirty="0" smtClean="0"/>
              <a:t> </a:t>
            </a:r>
            <a:r>
              <a:rPr lang="de-CH" sz="3600" dirty="0" err="1" smtClean="0"/>
              <a:t>template</a:t>
            </a:r>
            <a:r>
              <a:rPr lang="de-CH" sz="3600" dirty="0" smtClean="0"/>
              <a:t> </a:t>
            </a:r>
            <a:r>
              <a:rPr lang="de-CH" sz="3600" dirty="0" err="1" smtClean="0"/>
              <a:t>by</a:t>
            </a:r>
            <a:r>
              <a:rPr lang="de-CH" sz="3600" dirty="0" smtClean="0"/>
              <a:t> Nature</a:t>
            </a:r>
            <a:endParaRPr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46" y="1544575"/>
            <a:ext cx="5919824" cy="490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9461" y="6535614"/>
            <a:ext cx="759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cbs.umn.edu</a:t>
            </a:r>
            <a:r>
              <a:rPr lang="en-US" sz="1400" dirty="0"/>
              <a:t>/sites/</a:t>
            </a:r>
            <a:r>
              <a:rPr lang="en-US" sz="1400" dirty="0" err="1"/>
              <a:t>cbs.umn.edu</a:t>
            </a:r>
            <a:r>
              <a:rPr lang="en-US" sz="1400" dirty="0"/>
              <a:t>/files/public/downloads/</a:t>
            </a:r>
            <a:r>
              <a:rPr lang="en-US" sz="1400" dirty="0" err="1"/>
              <a:t>Annotated_Nature_abstract.pdf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26047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en-US" sz="3600" dirty="0" smtClean="0"/>
              <a:t>S02: Take home messages</a:t>
            </a:r>
            <a:endParaRPr sz="3600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31800" y="1626396"/>
            <a:ext cx="11255073" cy="473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00"/>
                </a:solidFill>
              </a:rPr>
              <a:t>Title + abstract: often the only freely accessible information. </a:t>
            </a:r>
            <a:r>
              <a:rPr lang="en-GB" sz="2400" dirty="0" smtClean="0">
                <a:solidFill>
                  <a:srgbClr val="008000"/>
                </a:solidFill>
                <a:sym typeface="Wingdings"/>
              </a:rPr>
              <a:t>N</a:t>
            </a:r>
            <a:r>
              <a:rPr lang="en-GB" sz="2400" dirty="0" smtClean="0">
                <a:solidFill>
                  <a:srgbClr val="008000"/>
                </a:solidFill>
              </a:rPr>
              <a:t>eed to be interesting + informative and motivate the reader to continue reading the whole paper</a:t>
            </a:r>
          </a:p>
          <a:p>
            <a:r>
              <a:rPr lang="en-GB" sz="2400" dirty="0" smtClean="0">
                <a:solidFill>
                  <a:srgbClr val="008000"/>
                </a:solidFill>
              </a:rPr>
              <a:t>Brainstorming and explaining to others, getting feedback and reviewing your ideas are powerful steps that help writing well-structured, concise abstracts directed towards a specific target audience.</a:t>
            </a:r>
          </a:p>
          <a:p>
            <a:r>
              <a:rPr lang="en-GB" sz="2400" dirty="0" smtClean="0">
                <a:solidFill>
                  <a:srgbClr val="008000"/>
                </a:solidFill>
              </a:rPr>
              <a:t>Abstract should provide answers to 4 questions: </a:t>
            </a:r>
          </a:p>
          <a:p>
            <a:pPr lvl="1"/>
            <a:r>
              <a:rPr lang="en-GB" sz="2400" dirty="0" smtClean="0">
                <a:solidFill>
                  <a:srgbClr val="008000"/>
                </a:solidFill>
              </a:rPr>
              <a:t>Why did I start?</a:t>
            </a:r>
          </a:p>
          <a:p>
            <a:pPr lvl="1"/>
            <a:r>
              <a:rPr lang="en-GB" sz="2400" dirty="0" smtClean="0">
                <a:solidFill>
                  <a:srgbClr val="008000"/>
                </a:solidFill>
              </a:rPr>
              <a:t>What did I do? </a:t>
            </a:r>
          </a:p>
          <a:p>
            <a:pPr lvl="1"/>
            <a:r>
              <a:rPr lang="en-GB" sz="2400" dirty="0" smtClean="0">
                <a:solidFill>
                  <a:srgbClr val="008000"/>
                </a:solidFill>
              </a:rPr>
              <a:t>What did I find? </a:t>
            </a:r>
          </a:p>
          <a:p>
            <a:pPr lvl="1"/>
            <a:r>
              <a:rPr lang="en-GB" sz="2400" dirty="0" smtClean="0">
                <a:solidFill>
                  <a:srgbClr val="008000"/>
                </a:solidFill>
              </a:rPr>
              <a:t>What does it mean?</a:t>
            </a:r>
          </a:p>
          <a:p>
            <a:endParaRPr lang="en-GB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849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idx="1"/>
          </p:nvPr>
        </p:nvSpPr>
        <p:spPr>
          <a:xfrm>
            <a:off x="431800" y="1732234"/>
            <a:ext cx="11328400" cy="461992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3100" dirty="0" smtClean="0"/>
              <a:t>Individually, select a journal and check out its table of content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3100" dirty="0" smtClean="0"/>
              <a:t>Rate the titles based on your feeling whether they are good or bad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3100" b="1" dirty="0" smtClean="0"/>
              <a:t>Select one good and one bad example</a:t>
            </a:r>
            <a:endParaRPr lang="en-GB" sz="3100" b="1" dirty="0" smtClean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S03xE01</a:t>
            </a:r>
            <a:r>
              <a:rPr lang="en-US" sz="3600" dirty="0" smtClean="0"/>
              <a:t>: Titles </a:t>
            </a:r>
            <a:r>
              <a:rPr lang="mr-IN" sz="3600" dirty="0" smtClean="0"/>
              <a:t>–</a:t>
            </a:r>
            <a:r>
              <a:rPr lang="en-US" sz="3600" dirty="0" smtClean="0"/>
              <a:t> the good, the bad, the ugly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1589185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Learning scientific writing is similar to learning a language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Concise, accurate, structured, non-redundant</a:t>
            </a:r>
          </a:p>
          <a:p>
            <a:pPr marL="271462" lvl="1" indent="0">
              <a:buNone/>
            </a:pPr>
            <a:r>
              <a:rPr lang="en-US" sz="1800" dirty="0" smtClean="0"/>
              <a:t>Example:</a:t>
            </a:r>
            <a:r>
              <a:rPr lang="en-US" sz="1800" i="1" dirty="0" smtClean="0"/>
              <a:t> “Due </a:t>
            </a:r>
            <a:r>
              <a:rPr lang="en-US" sz="1800" i="1" dirty="0"/>
              <a:t>to the fact </a:t>
            </a:r>
            <a:r>
              <a:rPr lang="en-US" sz="1800" i="1" dirty="0" smtClean="0"/>
              <a:t>of more run-off into the water, the end result is more bacteria in the water.”</a:t>
            </a:r>
          </a:p>
          <a:p>
            <a:pPr marL="271462" lvl="1" indent="0">
              <a:buNone/>
            </a:pPr>
            <a:r>
              <a:rPr lang="en-US" sz="1800" dirty="0" smtClean="0"/>
              <a:t>Revision</a:t>
            </a:r>
            <a:r>
              <a:rPr lang="en-US" sz="1800" dirty="0"/>
              <a:t>:</a:t>
            </a:r>
            <a:r>
              <a:rPr lang="en-US" sz="1800" i="1" dirty="0"/>
              <a:t> </a:t>
            </a:r>
            <a:r>
              <a:rPr lang="en-US" sz="1800" i="1" dirty="0" smtClean="0"/>
              <a:t>“Higher </a:t>
            </a:r>
            <a:r>
              <a:rPr lang="en-US" sz="1800" i="1" dirty="0"/>
              <a:t>levels of bacteria are caused by increased run-off</a:t>
            </a:r>
            <a:r>
              <a:rPr lang="en-US" sz="1800" i="1" dirty="0" smtClean="0"/>
              <a:t>.”</a:t>
            </a:r>
            <a:endParaRPr lang="en-US" sz="1800" i="1" dirty="0"/>
          </a:p>
          <a:p>
            <a:endParaRPr lang="en-US" sz="2800" dirty="0" smtClean="0"/>
          </a:p>
          <a:p>
            <a:r>
              <a:rPr lang="en-US" sz="2800" dirty="0" smtClean="0"/>
              <a:t>Avoid:</a:t>
            </a:r>
          </a:p>
          <a:p>
            <a:pPr lvl="1"/>
            <a:r>
              <a:rPr lang="en-US" sz="2500" dirty="0" smtClean="0"/>
              <a:t>non-quantitative adjectives (many/lots, some, little, very)</a:t>
            </a:r>
          </a:p>
          <a:p>
            <a:pPr lvl="1"/>
            <a:r>
              <a:rPr lang="en-US" sz="2500" dirty="0" smtClean="0"/>
              <a:t>ambiguous wording, grammar</a:t>
            </a:r>
          </a:p>
          <a:p>
            <a:pPr marL="271462" lvl="1" indent="0">
              <a:buNone/>
            </a:pPr>
            <a:r>
              <a:rPr lang="en-US" sz="1800" i="1" dirty="0" smtClean="0"/>
              <a:t>“</a:t>
            </a:r>
            <a:r>
              <a:rPr lang="en-US" sz="1800" i="1" dirty="0"/>
              <a:t>Using multiple-regression techniques, the animals in Experiment I </a:t>
            </a:r>
            <a:r>
              <a:rPr lang="is-IS" sz="1800" i="1" dirty="0" smtClean="0"/>
              <a:t>…</a:t>
            </a:r>
            <a:r>
              <a:rPr lang="en-US" sz="1800" i="1" dirty="0" smtClean="0"/>
              <a:t>”</a:t>
            </a:r>
          </a:p>
          <a:p>
            <a:pPr marL="415528" indent="-342900"/>
            <a:endParaRPr lang="en-US" sz="2800" dirty="0" smtClean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General </a:t>
            </a:r>
            <a:r>
              <a:rPr lang="en-GB" sz="3600" dirty="0" smtClean="0"/>
              <a:t>considerations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66945" y="6550223"/>
            <a:ext cx="7225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people.vetmed.wsu.edu</a:t>
            </a:r>
            <a:r>
              <a:rPr lang="en-US" sz="1400" dirty="0"/>
              <a:t>/</a:t>
            </a:r>
            <a:r>
              <a:rPr lang="en-US" sz="1400" dirty="0" err="1"/>
              <a:t>jmgay</a:t>
            </a:r>
            <a:r>
              <a:rPr lang="en-US" sz="1400" dirty="0"/>
              <a:t>/courses/documents/</a:t>
            </a:r>
            <a:r>
              <a:rPr lang="en-US" sz="1400" dirty="0" err="1"/>
              <a:t>ScientificWritingWordUsage.pdf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0649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966445"/>
            <a:ext cx="11328400" cy="421004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Cluster of nouns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Clusters of adjectives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Subordinate clauses at beginning of sentence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Nouns derived from verbs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Filler verbs /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Passive vs active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of </a:t>
            </a:r>
            <a:r>
              <a:rPr lang="en-US" sz="2000" dirty="0" smtClean="0"/>
              <a:t>imprecise </a:t>
            </a:r>
            <a:r>
              <a:rPr lang="en-US" sz="2000" dirty="0" smtClean="0"/>
              <a:t>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of compound prepositions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of multiple negatives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of unfamiliar abbreviations, symbols and references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en-GB" sz="3600" dirty="0" smtClean="0"/>
              <a:t>Improve clarity: 10 examples of cumbersome writing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702367" y="6550223"/>
            <a:ext cx="3600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David Lindsay: A guide to scientific writing.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1" dirty="0"/>
              <a:t>Fleming, in 1929, discovered penicillin after a bacterial plate he was culturing became contaminated with a spore of the fungus </a:t>
            </a:r>
            <a:r>
              <a:rPr lang="en-GB" sz="2800" i="1" dirty="0" err="1"/>
              <a:t>Penicillium</a:t>
            </a:r>
            <a:r>
              <a:rPr lang="en-GB" sz="2800" i="1" dirty="0" smtClean="0"/>
              <a:t>.</a:t>
            </a:r>
          </a:p>
          <a:p>
            <a:endParaRPr lang="en-GB" sz="2800" b="1" i="1" dirty="0"/>
          </a:p>
          <a:p>
            <a:pPr lvl="0"/>
            <a:r>
              <a:rPr lang="en-US" sz="2800" b="1" dirty="0"/>
              <a:t>Re-order the sentence in as many ways as possible to put emphasis on different aspects.</a:t>
            </a:r>
          </a:p>
          <a:p>
            <a:endParaRPr lang="en-GB" sz="2800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S03xE02: Power </a:t>
            </a:r>
            <a:r>
              <a:rPr lang="de-CH" sz="3600" dirty="0" err="1" smtClean="0"/>
              <a:t>of</a:t>
            </a:r>
            <a:r>
              <a:rPr lang="de-CH" sz="3600" dirty="0" smtClean="0"/>
              <a:t> </a:t>
            </a:r>
            <a:r>
              <a:rPr lang="de-CH" sz="3600" dirty="0" err="1" smtClean="0"/>
              <a:t>position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675666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 smtClean="0"/>
              <a:t>Using the readability guide, scan the </a:t>
            </a:r>
            <a:r>
              <a:rPr lang="en-US" sz="2800" b="1" dirty="0" smtClean="0"/>
              <a:t>manuscript</a:t>
            </a:r>
            <a:r>
              <a:rPr lang="en-US" sz="2800" b="1" dirty="0" smtClean="0"/>
              <a:t>:</a:t>
            </a:r>
          </a:p>
          <a:p>
            <a:pPr marL="271462" lvl="1" indent="0">
              <a:buNone/>
            </a:pPr>
            <a:r>
              <a:rPr lang="en-US" sz="2500" b="1" dirty="0" smtClean="0">
                <a:hlinkClick r:id="rId2"/>
              </a:rPr>
              <a:t>http</a:t>
            </a:r>
            <a:r>
              <a:rPr lang="en-US" sz="2500" b="1" dirty="0">
                <a:hlinkClick r:id="rId2"/>
              </a:rPr>
              <a:t>://www.pnas.org/content/114/36/9623.full</a:t>
            </a:r>
            <a:endParaRPr lang="en-US" sz="2500" b="1" dirty="0"/>
          </a:p>
          <a:p>
            <a:pPr marL="271462" lvl="1" indent="0">
              <a:buNone/>
            </a:pPr>
            <a:r>
              <a:rPr lang="en-US" sz="2500" b="1" dirty="0"/>
              <a:t>a</a:t>
            </a:r>
            <a:r>
              <a:rPr lang="en-US" sz="2500" b="1" dirty="0" smtClean="0"/>
              <a:t>nd identify cumbersome expressions. Re-phrase these according to the style guide and if possible use power of position to improve clarity.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S03xE03: </a:t>
            </a:r>
            <a:r>
              <a:rPr lang="en-US" sz="3600" dirty="0" smtClean="0"/>
              <a:t>Editing for readability – style guide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0353530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idx="1"/>
          </p:nvPr>
        </p:nvSpPr>
        <p:spPr>
          <a:xfrm>
            <a:off x="431800" y="1732234"/>
            <a:ext cx="11328400" cy="461992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GB" sz="2000" u="sng" dirty="0" smtClean="0"/>
              <a:t>Collected answers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000" dirty="0" smtClean="0"/>
              <a:t>Learn how to write </a:t>
            </a:r>
            <a:r>
              <a:rPr lang="en-GB" sz="2000" u="sng" dirty="0" smtClean="0"/>
              <a:t>scientifically</a:t>
            </a:r>
            <a:r>
              <a:rPr lang="en-GB" sz="2000" dirty="0" smtClean="0"/>
              <a:t>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ym typeface="Wingdings"/>
              </a:rPr>
              <a:t>formal writing | length of writing | manuscript </a:t>
            </a:r>
            <a:r>
              <a:rPr lang="en-GB" sz="2000" dirty="0" err="1" smtClean="0">
                <a:sym typeface="Wingdings"/>
              </a:rPr>
              <a:t>vs</a:t>
            </a:r>
            <a:r>
              <a:rPr lang="en-GB" sz="2000" dirty="0" smtClean="0">
                <a:sym typeface="Wingdings"/>
              </a:rPr>
              <a:t> thesis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ym typeface="Wingdings"/>
              </a:rPr>
              <a:t>How to prepare for writing a manuscript, how to get organised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ym typeface="Wingdings"/>
              </a:rPr>
              <a:t> „from data to paper“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ym typeface="Wingdings"/>
              </a:rPr>
              <a:t>Strategies of writing a whole paper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ym typeface="Wingdings"/>
              </a:rPr>
              <a:t>e</a:t>
            </a:r>
            <a:r>
              <a:rPr lang="en-GB" sz="2000" dirty="0" smtClean="0">
                <a:sym typeface="Wingdings"/>
              </a:rPr>
              <a:t>fficiency + effectiveness + 80/20 rule + from draft to final version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ym typeface="Wingdings"/>
              </a:rPr>
              <a:t>Do’s and don</a:t>
            </a:r>
            <a:r>
              <a:rPr lang="en-US" sz="2000" dirty="0" smtClean="0">
                <a:sym typeface="Wingdings"/>
              </a:rPr>
              <a:t>t’s in writing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ym typeface="Wingdings"/>
              </a:rPr>
              <a:t>r</a:t>
            </a:r>
            <a:r>
              <a:rPr lang="en-US" sz="2000" dirty="0" smtClean="0">
                <a:sym typeface="Wingdings"/>
              </a:rPr>
              <a:t>ules, style, clarity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ym typeface="Wingdings"/>
              </a:rPr>
              <a:t>Figure/Table design, presenting data | what goes where?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ym typeface="Wingdings"/>
              </a:rPr>
              <a:t>Editing/revising: how to assess quality of a paper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ym typeface="Wingdings"/>
              </a:rPr>
              <a:t>Importance of abstract / title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ym typeface="Wingdings"/>
              </a:rPr>
              <a:t>Journal-specific structure/audience</a:t>
            </a:r>
            <a:endParaRPr lang="en-GB" sz="2000" dirty="0" smtClean="0">
              <a:sym typeface="Wingdings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en-US" sz="3600" dirty="0" smtClean="0"/>
              <a:t>S01xE00: Intro: Why am I here, what do </a:t>
            </a:r>
            <a:r>
              <a:rPr lang="en-US" sz="3600" dirty="0" smtClean="0"/>
              <a:t>I expect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5831221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Individually, look up the </a:t>
            </a:r>
            <a:r>
              <a:rPr lang="en-US" sz="2800" dirty="0" smtClean="0"/>
              <a:t>figures of the same manuscript:		</a:t>
            </a:r>
            <a:r>
              <a:rPr lang="en-US" sz="2500" dirty="0" smtClean="0">
                <a:hlinkClick r:id="rId2"/>
              </a:rPr>
              <a:t>http</a:t>
            </a:r>
            <a:r>
              <a:rPr lang="en-US" sz="2500" dirty="0">
                <a:hlinkClick r:id="rId2"/>
              </a:rPr>
              <a:t>://</a:t>
            </a:r>
            <a:r>
              <a:rPr lang="en-US" sz="2500" dirty="0" smtClean="0">
                <a:hlinkClick r:id="rId2"/>
              </a:rPr>
              <a:t>www.pnas.org/content/114/36/9623.full</a:t>
            </a:r>
            <a:endParaRPr lang="en-US" sz="2500" dirty="0" smtClean="0"/>
          </a:p>
          <a:p>
            <a:pPr lvl="0"/>
            <a:endParaRPr lang="en-US" sz="2800" dirty="0" smtClean="0"/>
          </a:p>
          <a:p>
            <a:pPr lvl="0"/>
            <a:r>
              <a:rPr lang="en-US" sz="2800" b="1" dirty="0" smtClean="0"/>
              <a:t>Take a look at the figures and captions and make suggestions, how they could be improved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Ten simple rules for better figures (paper): 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://journals.plos.org/ploscompbiol/article?id=10.1371/journal.pcbi.</a:t>
            </a:r>
            <a:r>
              <a:rPr lang="en-US" sz="2800" dirty="0" smtClean="0">
                <a:hlinkClick r:id="rId3"/>
              </a:rPr>
              <a:t>1003833</a:t>
            </a:r>
            <a:endParaRPr lang="en-US" sz="2800" dirty="0" smtClean="0"/>
          </a:p>
          <a:p>
            <a:pPr lvl="0"/>
            <a:endParaRPr lang="en-US" sz="2800" dirty="0" smtClean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S03xE04: </a:t>
            </a:r>
            <a:r>
              <a:rPr lang="de-CH" sz="3600" dirty="0" err="1" smtClean="0"/>
              <a:t>Figures</a:t>
            </a:r>
            <a:r>
              <a:rPr lang="de-CH" sz="3600" dirty="0" smtClean="0"/>
              <a:t> </a:t>
            </a:r>
            <a:r>
              <a:rPr lang="mr-IN" sz="3600" dirty="0" smtClean="0"/>
              <a:t>–</a:t>
            </a:r>
            <a:r>
              <a:rPr lang="de-CH" sz="3600" dirty="0" smtClean="0"/>
              <a:t> </a:t>
            </a:r>
            <a:r>
              <a:rPr lang="de-CH" sz="3600" dirty="0" err="1" smtClean="0"/>
              <a:t>the</a:t>
            </a:r>
            <a:r>
              <a:rPr lang="de-CH" sz="3600" dirty="0" smtClean="0"/>
              <a:t> </a:t>
            </a:r>
            <a:r>
              <a:rPr lang="de-CH" sz="3600" dirty="0" err="1" smtClean="0"/>
              <a:t>good</a:t>
            </a:r>
            <a:r>
              <a:rPr lang="de-CH" sz="3600" dirty="0" smtClean="0"/>
              <a:t>, </a:t>
            </a:r>
            <a:r>
              <a:rPr lang="de-CH" sz="3600" dirty="0" err="1" smtClean="0"/>
              <a:t>the</a:t>
            </a:r>
            <a:r>
              <a:rPr lang="de-CH" sz="3600" dirty="0" smtClean="0"/>
              <a:t> </a:t>
            </a:r>
            <a:r>
              <a:rPr lang="de-CH" sz="3600" dirty="0" err="1" smtClean="0"/>
              <a:t>bad</a:t>
            </a:r>
            <a:r>
              <a:rPr lang="de-CH" sz="3600" dirty="0" smtClean="0"/>
              <a:t>, </a:t>
            </a:r>
            <a:r>
              <a:rPr lang="de-CH" sz="3600" dirty="0" err="1" smtClean="0"/>
              <a:t>the</a:t>
            </a:r>
            <a:r>
              <a:rPr lang="de-CH" sz="3600" dirty="0" smtClean="0"/>
              <a:t> </a:t>
            </a:r>
            <a:r>
              <a:rPr lang="de-CH" sz="3600" dirty="0" err="1" smtClean="0"/>
              <a:t>ugly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951255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Use clear and informative titles</a:t>
            </a:r>
            <a:endParaRPr lang="en-US" sz="2800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err="1" smtClean="0"/>
              <a:t>Tables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4" y="2574192"/>
            <a:ext cx="4967654" cy="189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641" y="2569306"/>
            <a:ext cx="4766435" cy="25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591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Use informative row </a:t>
            </a:r>
            <a:r>
              <a:rPr lang="en-US" sz="2800" dirty="0"/>
              <a:t>and column titles, units, error values and sample sizes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err="1" smtClean="0"/>
              <a:t>Tables</a:t>
            </a:r>
            <a:endParaRPr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54" y="3199608"/>
            <a:ext cx="7244861" cy="3186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8462" y="3048000"/>
            <a:ext cx="670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1. Exposure to salinity reduces the growth of wheat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60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u="sng" dirty="0" smtClean="0">
                <a:solidFill>
                  <a:srgbClr val="008000"/>
                </a:solidFill>
              </a:rPr>
              <a:t>Convey a message</a:t>
            </a:r>
            <a:r>
              <a:rPr lang="en-US" sz="2800" dirty="0" smtClean="0">
                <a:solidFill>
                  <a:srgbClr val="008000"/>
                </a:solidFill>
              </a:rPr>
              <a:t> in the title, figure captions and table headers</a:t>
            </a:r>
          </a:p>
          <a:p>
            <a:pPr lvl="0"/>
            <a:r>
              <a:rPr lang="en-US" sz="2800" dirty="0" smtClean="0">
                <a:solidFill>
                  <a:srgbClr val="008000"/>
                </a:solidFill>
              </a:rPr>
              <a:t>It is relatively easy to fix some stylistic mistakes following a few simple rules</a:t>
            </a:r>
          </a:p>
          <a:p>
            <a:pPr lvl="0"/>
            <a:r>
              <a:rPr lang="en-US" sz="2800" dirty="0" smtClean="0">
                <a:solidFill>
                  <a:srgbClr val="008000"/>
                </a:solidFill>
              </a:rPr>
              <a:t>Power of position: order sentences so that most important point is at the beginning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S03: Take </a:t>
            </a:r>
            <a:r>
              <a:rPr lang="de-CH" sz="3600" dirty="0" err="1" smtClean="0"/>
              <a:t>home</a:t>
            </a:r>
            <a:r>
              <a:rPr lang="de-CH" sz="3600" dirty="0" smtClean="0"/>
              <a:t> </a:t>
            </a:r>
            <a:r>
              <a:rPr lang="de-CH" sz="3600" dirty="0" err="1" smtClean="0"/>
              <a:t>messages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5180516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en-US" sz="3600" dirty="0" smtClean="0"/>
              <a:t>Time </a:t>
            </a:r>
            <a:r>
              <a:rPr lang="en-US" sz="3600" dirty="0" smtClean="0"/>
              <a:t>management &amp; Pareto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702367" y="6550223"/>
            <a:ext cx="3600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David Lindsay: A guide to scientific writing. 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049192"/>
            <a:ext cx="3751094" cy="4175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894" y="2049192"/>
            <a:ext cx="3750659" cy="4175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8" y="2772383"/>
            <a:ext cx="3403079" cy="3294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18292" y="221045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57F"/>
                </a:solidFill>
              </a:rPr>
              <a:t>The Pareto principle</a:t>
            </a:r>
            <a:endParaRPr lang="en-US" sz="2000" b="1" dirty="0">
              <a:solidFill>
                <a:srgbClr val="000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517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Try as hard as possible to read your report/manuscript as if you were an uninformed first-time reader</a:t>
            </a:r>
          </a:p>
          <a:p>
            <a:r>
              <a:rPr lang="en-US" sz="4000" dirty="0" smtClean="0"/>
              <a:t>Have your manuscript read by an colleague / someone unfamiliar with the details of the work</a:t>
            </a:r>
            <a:endParaRPr lang="en-US" sz="4000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err="1" smtClean="0"/>
              <a:t>Perspective</a:t>
            </a:r>
            <a:r>
              <a:rPr lang="de-CH" sz="3600" dirty="0" smtClean="0"/>
              <a:t> </a:t>
            </a:r>
            <a:r>
              <a:rPr lang="de-CH" sz="3600" dirty="0" err="1" smtClean="0"/>
              <a:t>of</a:t>
            </a:r>
            <a:r>
              <a:rPr lang="de-CH" sz="3600" dirty="0" smtClean="0"/>
              <a:t> </a:t>
            </a:r>
            <a:r>
              <a:rPr lang="de-CH" sz="3600" dirty="0" err="1" smtClean="0"/>
              <a:t>others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4405510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08000"/>
                </a:solidFill>
              </a:rPr>
              <a:t>Set goals with time lines, meet </a:t>
            </a:r>
            <a:r>
              <a:rPr lang="en-GB" sz="4000" dirty="0" err="1" smtClean="0">
                <a:solidFill>
                  <a:srgbClr val="008000"/>
                </a:solidFill>
              </a:rPr>
              <a:t>them.If</a:t>
            </a:r>
            <a:r>
              <a:rPr lang="en-GB" sz="4000" dirty="0" smtClean="0">
                <a:solidFill>
                  <a:srgbClr val="008000"/>
                </a:solidFill>
              </a:rPr>
              <a:t> </a:t>
            </a:r>
            <a:r>
              <a:rPr lang="en-GB" sz="4000" dirty="0">
                <a:solidFill>
                  <a:srgbClr val="008000"/>
                </a:solidFill>
              </a:rPr>
              <a:t>you do not meet them, revise </a:t>
            </a:r>
            <a:r>
              <a:rPr lang="en-GB" sz="4000" dirty="0" smtClean="0">
                <a:solidFill>
                  <a:srgbClr val="008000"/>
                </a:solidFill>
              </a:rPr>
              <a:t>accordingly.</a:t>
            </a:r>
          </a:p>
          <a:p>
            <a:r>
              <a:rPr lang="en-GB" sz="4000" dirty="0" smtClean="0">
                <a:solidFill>
                  <a:srgbClr val="008000"/>
                </a:solidFill>
              </a:rPr>
              <a:t>Eisenhower </a:t>
            </a:r>
            <a:r>
              <a:rPr lang="en-GB" sz="4000" dirty="0">
                <a:solidFill>
                  <a:srgbClr val="008000"/>
                </a:solidFill>
              </a:rPr>
              <a:t>matrix + Pareto </a:t>
            </a:r>
            <a:r>
              <a:rPr lang="en-GB" sz="4000" dirty="0" smtClean="0">
                <a:solidFill>
                  <a:srgbClr val="008000"/>
                </a:solidFill>
              </a:rPr>
              <a:t>can be helpful to manage your time.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S04: Take </a:t>
            </a:r>
            <a:r>
              <a:rPr lang="de-CH" sz="3600" dirty="0" err="1" smtClean="0"/>
              <a:t>home</a:t>
            </a:r>
            <a:r>
              <a:rPr lang="de-CH" sz="3600" dirty="0" smtClean="0"/>
              <a:t> </a:t>
            </a:r>
            <a:r>
              <a:rPr lang="de-CH" sz="3600" dirty="0" err="1" smtClean="0"/>
              <a:t>messages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639020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721028"/>
            <a:ext cx="11937000" cy="4210046"/>
          </a:xfrm>
        </p:spPr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</a:rPr>
              <a:t>Be aware about the form and function of TAIMRD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Divide work into chunks and set deadlines, manage your time</a:t>
            </a:r>
          </a:p>
          <a:p>
            <a:pPr lvl="1"/>
            <a:r>
              <a:rPr lang="en-US" sz="2500" dirty="0" smtClean="0">
                <a:solidFill>
                  <a:srgbClr val="008000"/>
                </a:solidFill>
              </a:rPr>
              <a:t>Brainstorm &amp; sort; bullet points first, then write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Revise after your write, not while you write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Being an active reader will make you a better writer</a:t>
            </a:r>
          </a:p>
          <a:p>
            <a:pPr lvl="1"/>
            <a:r>
              <a:rPr lang="en-US" sz="2500" dirty="0">
                <a:solidFill>
                  <a:srgbClr val="008000"/>
                </a:solidFill>
              </a:rPr>
              <a:t>Know </a:t>
            </a:r>
            <a:r>
              <a:rPr lang="en-US" sz="2500" dirty="0">
                <a:solidFill>
                  <a:srgbClr val="008000"/>
                </a:solidFill>
              </a:rPr>
              <a:t>what readers </a:t>
            </a:r>
            <a:r>
              <a:rPr lang="en-US" sz="2500" dirty="0">
                <a:solidFill>
                  <a:srgbClr val="008000"/>
                </a:solidFill>
              </a:rPr>
              <a:t>expect and fill </a:t>
            </a:r>
            <a:r>
              <a:rPr lang="en-US" sz="2500" dirty="0">
                <a:solidFill>
                  <a:srgbClr val="008000"/>
                </a:solidFill>
              </a:rPr>
              <a:t>that </a:t>
            </a:r>
            <a:r>
              <a:rPr lang="en-US" sz="2500" dirty="0">
                <a:solidFill>
                  <a:srgbClr val="008000"/>
                </a:solidFill>
              </a:rPr>
              <a:t>expectation</a:t>
            </a:r>
            <a:endParaRPr lang="en-US" sz="2500" dirty="0">
              <a:solidFill>
                <a:srgbClr val="008000"/>
              </a:solidFill>
            </a:endParaRPr>
          </a:p>
          <a:p>
            <a:pPr lvl="1"/>
            <a:r>
              <a:rPr lang="en-US" sz="2500" dirty="0">
                <a:solidFill>
                  <a:srgbClr val="008000"/>
                </a:solidFill>
              </a:rPr>
              <a:t>P</a:t>
            </a:r>
            <a:r>
              <a:rPr lang="en-US" sz="2500" dirty="0">
                <a:solidFill>
                  <a:srgbClr val="008000"/>
                </a:solidFill>
              </a:rPr>
              <a:t>ay attention to mistakes when reading papers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During revision, check for structural, logic and stylistic mistakes</a:t>
            </a:r>
          </a:p>
          <a:p>
            <a:pPr lvl="1"/>
            <a:r>
              <a:rPr lang="en-US" sz="2500" dirty="0" smtClean="0">
                <a:solidFill>
                  <a:srgbClr val="008000"/>
                </a:solidFill>
              </a:rPr>
              <a:t>Check “rules”, use power of position, </a:t>
            </a:r>
            <a:r>
              <a:rPr lang="is-IS" sz="2500" dirty="0" smtClean="0">
                <a:solidFill>
                  <a:srgbClr val="008000"/>
                </a:solidFill>
              </a:rPr>
              <a:t>…</a:t>
            </a:r>
            <a:endParaRPr lang="en-US" sz="25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Get feedback and revise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en-US" sz="4800" dirty="0" smtClean="0"/>
              <a:t>Summary day 1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2152776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721028"/>
            <a:ext cx="11297423" cy="4210046"/>
          </a:xfrm>
        </p:spPr>
        <p:txBody>
          <a:bodyPr/>
          <a:lstStyle/>
          <a:p>
            <a:r>
              <a:rPr lang="en-GB" sz="2400" dirty="0"/>
              <a:t>S05xE01: Read abstract of </a:t>
            </a:r>
            <a:r>
              <a:rPr lang="en-GB" sz="2400" dirty="0" err="1"/>
              <a:t>Helfrich</a:t>
            </a:r>
            <a:r>
              <a:rPr lang="en-GB" sz="2400" dirty="0"/>
              <a:t> et al. 2018; highlight expressions, terminology, etc. that may be difficult to understand for a layperson. Next, read the corresponding press release and compare the language used (definitions, jargon, etc.), and identify what has been paraphrased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r>
              <a:rPr lang="en-GB" sz="2400" dirty="0"/>
              <a:t>S05xE02: Cover letter writing: target the editor as a reader </a:t>
            </a:r>
            <a:r>
              <a:rPr lang="en-GB" sz="2400" dirty="0" smtClean="0"/>
              <a:t>(between layperson and field-specific expert). </a:t>
            </a:r>
            <a:r>
              <a:rPr lang="en-GB" sz="2400" b="1" dirty="0"/>
              <a:t>Draft a cover letter for the editor of the journal in which your would like to see your work published. Your aim is to convince him/her about the novelty and significance of your work and why this is interesting for the readership of </a:t>
            </a:r>
            <a:r>
              <a:rPr lang="en-GB" sz="2400" b="1" dirty="0" smtClean="0"/>
              <a:t>the journal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en-US" sz="4800" dirty="0" smtClean="0"/>
              <a:t>Targeting audience / cover letter	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5724654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721028"/>
            <a:ext cx="11937000" cy="4210046"/>
          </a:xfrm>
        </p:spPr>
        <p:txBody>
          <a:bodyPr/>
          <a:lstStyle/>
          <a:p>
            <a:r>
              <a:rPr lang="en-US" sz="2800" dirty="0" smtClean="0"/>
              <a:t>“A guide to scientific writing”, David Lindsay (basic)</a:t>
            </a:r>
          </a:p>
          <a:p>
            <a:r>
              <a:rPr lang="en-US" sz="2800" dirty="0" smtClean="0"/>
              <a:t>“Style”, Joseph M. Williams (advanced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Course material:</a:t>
            </a:r>
          </a:p>
          <a:p>
            <a:pPr marL="409576" lvl="3" indent="-271463">
              <a:spcBef>
                <a:spcPts val="375"/>
              </a:spcBef>
            </a:pPr>
            <a:r>
              <a:rPr lang="en-US" sz="2250" dirty="0">
                <a:hlinkClick r:id="rId2"/>
              </a:rPr>
              <a:t>http://sunagawalab.ethz.ch/MIM_ScientificWriting/HS-</a:t>
            </a:r>
            <a:r>
              <a:rPr lang="en-US" sz="2250" dirty="0" smtClean="0">
                <a:hlinkClick r:id="rId2"/>
              </a:rPr>
              <a:t>2018</a:t>
            </a:r>
            <a:endParaRPr lang="en-US" sz="2800" u="sng" dirty="0" smtClean="0"/>
          </a:p>
          <a:p>
            <a:r>
              <a:rPr lang="en-US" sz="2800" u="sng" dirty="0" smtClean="0"/>
              <a:t>Rich online resource for scientific writing:</a:t>
            </a:r>
            <a:endParaRPr lang="en-US" sz="2800" u="sng" dirty="0" smtClean="0"/>
          </a:p>
          <a:p>
            <a:pPr marL="471488" lvl="2" indent="-271463">
              <a:spcBef>
                <a:spcPts val="375"/>
              </a:spcBef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://www.aje.com/en/arc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/>
          </a:p>
          <a:p>
            <a:pPr marL="471488" lvl="2" indent="-271463">
              <a:spcBef>
                <a:spcPts val="375"/>
              </a:spcBef>
            </a:pPr>
            <a:endParaRPr lang="en-US" sz="2500" dirty="0" smtClean="0"/>
          </a:p>
          <a:p>
            <a:pPr marL="471488" lvl="2" indent="-271463">
              <a:spcBef>
                <a:spcPts val="375"/>
              </a:spcBef>
            </a:pPr>
            <a:endParaRPr lang="en-US" sz="2500" dirty="0" smtClean="0"/>
          </a:p>
          <a:p>
            <a:endParaRPr lang="en-US" sz="2800" dirty="0" smtClean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en-US" sz="4800" dirty="0" smtClean="0"/>
              <a:t>Resources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7034831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idx="1"/>
          </p:nvPr>
        </p:nvSpPr>
        <p:spPr>
          <a:xfrm>
            <a:off x="431800" y="1732234"/>
            <a:ext cx="11328400" cy="461992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800" dirty="0" smtClean="0"/>
              <a:t>In pairs, please select a journal and for the format of an </a:t>
            </a:r>
            <a:r>
              <a:rPr lang="en-GB" sz="2800" b="1" dirty="0" smtClean="0"/>
              <a:t>original scientific article</a:t>
            </a:r>
            <a:r>
              <a:rPr lang="en-GB" sz="2800" dirty="0" smtClean="0"/>
              <a:t>, find out about: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2500" dirty="0" smtClean="0"/>
              <a:t>How the manuscript should be structured (sections)?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2500" dirty="0"/>
              <a:t>W</a:t>
            </a:r>
            <a:r>
              <a:rPr lang="en-GB" sz="2500" dirty="0" smtClean="0"/>
              <a:t>hat the length limitations are (characters, words, pages)?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2500" dirty="0"/>
              <a:t>H</a:t>
            </a:r>
            <a:r>
              <a:rPr lang="en-GB" sz="2500" dirty="0" smtClean="0"/>
              <a:t>ow many display items are allowed?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2500" dirty="0"/>
              <a:t>H</a:t>
            </a:r>
            <a:r>
              <a:rPr lang="en-GB" sz="2500" dirty="0" smtClean="0"/>
              <a:t>ow many references may be used?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S01xE01</a:t>
            </a:r>
            <a:r>
              <a:rPr lang="en-US" sz="3600" dirty="0" smtClean="0"/>
              <a:t>: IMRD format and its varieties	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2085022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Research </a:t>
            </a:r>
            <a:r>
              <a:rPr lang="en-GB" sz="3600" dirty="0"/>
              <a:t>report </a:t>
            </a:r>
            <a:r>
              <a:rPr lang="en-GB" sz="3600" b="1" dirty="0" smtClean="0"/>
              <a:t>due on </a:t>
            </a:r>
            <a:r>
              <a:rPr lang="en-GB" sz="3600" b="1" dirty="0" smtClean="0"/>
              <a:t>19. </a:t>
            </a:r>
            <a:r>
              <a:rPr lang="en-GB" sz="3600" b="1" dirty="0"/>
              <a:t>September </a:t>
            </a:r>
            <a:r>
              <a:rPr lang="en-GB" sz="3600" b="1" dirty="0" smtClean="0"/>
              <a:t>2018 </a:t>
            </a:r>
            <a:endParaRPr lang="en-GB" sz="3600" b="1" dirty="0" smtClean="0"/>
          </a:p>
          <a:p>
            <a:r>
              <a:rPr lang="en-US" sz="3600" dirty="0"/>
              <a:t>max. 1500 words, 1 fig and/or 1 </a:t>
            </a:r>
            <a:r>
              <a:rPr lang="en-US" sz="3600" dirty="0" smtClean="0"/>
              <a:t>table.</a:t>
            </a:r>
          </a:p>
          <a:p>
            <a:pPr lvl="1"/>
            <a:r>
              <a:rPr lang="en-US" sz="3600" dirty="0" smtClean="0"/>
              <a:t>TAIRD (MM if needed)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include citations, but no bibliography </a:t>
            </a:r>
            <a:r>
              <a:rPr lang="en-US" sz="3600" dirty="0" smtClean="0"/>
              <a:t>needed</a:t>
            </a:r>
            <a:endParaRPr lang="en-US" sz="3600" dirty="0"/>
          </a:p>
          <a:p>
            <a:r>
              <a:rPr lang="en-US" sz="3600" dirty="0" smtClean="0"/>
              <a:t>You will receive your certificate upon receipt of report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4800" dirty="0" err="1" smtClean="0"/>
              <a:t>Assignment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0557038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 was </a:t>
            </a:r>
            <a:r>
              <a:rPr lang="en-US" sz="4000" smtClean="0"/>
              <a:t>not very useful </a:t>
            </a:r>
            <a:r>
              <a:rPr lang="en-US" sz="4000" dirty="0" smtClean="0"/>
              <a:t>to me?</a:t>
            </a:r>
          </a:p>
          <a:p>
            <a:r>
              <a:rPr lang="en-US" sz="4000" dirty="0" smtClean="0"/>
              <a:t>What was missing?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Would you recommend this course to others?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Feedback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664275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de-CH" sz="2800" dirty="0" smtClean="0"/>
              <a:t>Title</a:t>
            </a:r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de-CH" sz="2800" dirty="0" smtClean="0"/>
              <a:t>Abstract</a:t>
            </a:r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de-CH" sz="2800" dirty="0" err="1" smtClean="0"/>
              <a:t>Introduction</a:t>
            </a:r>
            <a:endParaRPr lang="de-CH" sz="2800" dirty="0" smtClean="0"/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de-CH" sz="2800" dirty="0" smtClean="0"/>
              <a:t>Materials </a:t>
            </a:r>
            <a:r>
              <a:rPr lang="de-CH" sz="2800" dirty="0" err="1" smtClean="0"/>
              <a:t>and</a:t>
            </a:r>
            <a:r>
              <a:rPr lang="de-CH" sz="2800" dirty="0" smtClean="0"/>
              <a:t> </a:t>
            </a:r>
            <a:r>
              <a:rPr lang="de-CH" sz="2800" dirty="0" err="1" smtClean="0"/>
              <a:t>Methods</a:t>
            </a:r>
            <a:endParaRPr lang="de-CH" sz="2800" dirty="0" smtClean="0"/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de-CH" sz="2800" dirty="0" err="1" smtClean="0"/>
              <a:t>Results</a:t>
            </a:r>
            <a:endParaRPr lang="de-CH" sz="2800" dirty="0" smtClean="0"/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de-CH" sz="2800" dirty="0" err="1" smtClean="0"/>
              <a:t>Discussion</a:t>
            </a:r>
            <a:endParaRPr lang="de-CH" sz="2800" dirty="0" smtClean="0"/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de-CH" sz="2800" dirty="0" smtClean="0"/>
              <a:t>References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lang="de-CH" sz="25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Figures</a:t>
            </a:r>
          </a:p>
          <a:p>
            <a:r>
              <a:rPr lang="en-US" sz="2800" dirty="0" smtClean="0"/>
              <a:t>Tables</a:t>
            </a:r>
          </a:p>
          <a:p>
            <a:r>
              <a:rPr lang="en-US" sz="2800" dirty="0"/>
              <a:t>Acknowledgements</a:t>
            </a:r>
          </a:p>
          <a:p>
            <a:r>
              <a:rPr lang="en-US" sz="2800" dirty="0" smtClean="0"/>
              <a:t>Supplementary Materials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en-US" sz="3600" dirty="0" smtClean="0"/>
              <a:t>General structure </a:t>
            </a:r>
            <a:r>
              <a:rPr lang="en-US" sz="3600" dirty="0" smtClean="0"/>
              <a:t>of a scientific </a:t>
            </a:r>
            <a:r>
              <a:rPr lang="en-US" sz="3600" dirty="0" smtClean="0"/>
              <a:t>manuscript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5206460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Guide </a:t>
            </a:r>
            <a:r>
              <a:rPr lang="en-US" sz="2800" dirty="0"/>
              <a:t>the reader from a general/theoretical description of the topic to the very specific question or hypothesis you are aiming to </a:t>
            </a:r>
            <a:r>
              <a:rPr lang="en-US" sz="2800" dirty="0" smtClean="0"/>
              <a:t>investigate</a:t>
            </a:r>
          </a:p>
          <a:p>
            <a:endParaRPr lang="en-US" sz="2800" dirty="0"/>
          </a:p>
          <a:p>
            <a:pPr lvl="1"/>
            <a:r>
              <a:rPr lang="en-US" sz="2500" dirty="0" smtClean="0"/>
              <a:t>indicate why </a:t>
            </a:r>
            <a:r>
              <a:rPr lang="en-US" sz="2500" dirty="0"/>
              <a:t>the general research area is of importance</a:t>
            </a:r>
          </a:p>
          <a:p>
            <a:pPr lvl="1"/>
            <a:r>
              <a:rPr lang="en-US" sz="2500" dirty="0" smtClean="0"/>
              <a:t>indicate the </a:t>
            </a:r>
            <a:r>
              <a:rPr lang="en-US" sz="2500" dirty="0"/>
              <a:t>need to extend previous work</a:t>
            </a:r>
          </a:p>
          <a:p>
            <a:pPr lvl="1"/>
            <a:r>
              <a:rPr lang="en-US" sz="2500" dirty="0" smtClean="0"/>
              <a:t>announce the </a:t>
            </a:r>
            <a:r>
              <a:rPr lang="en-US" sz="2500" dirty="0"/>
              <a:t>experimental procedure and general findings</a:t>
            </a:r>
          </a:p>
          <a:p>
            <a:endParaRPr lang="en-US" sz="2800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err="1" smtClean="0"/>
              <a:t>Introduction</a:t>
            </a:r>
            <a:r>
              <a:rPr lang="de-CH" sz="3600" dirty="0" smtClean="0"/>
              <a:t>: </a:t>
            </a:r>
            <a:r>
              <a:rPr lang="de-CH" sz="3600" dirty="0" err="1" smtClean="0"/>
              <a:t>why</a:t>
            </a:r>
            <a:r>
              <a:rPr lang="de-CH" sz="3600" dirty="0" smtClean="0"/>
              <a:t> </a:t>
            </a:r>
            <a:r>
              <a:rPr lang="de-CH" sz="3600" dirty="0" err="1" smtClean="0"/>
              <a:t>did</a:t>
            </a:r>
            <a:r>
              <a:rPr lang="de-CH" sz="3600" dirty="0" smtClean="0"/>
              <a:t> I </a:t>
            </a:r>
            <a:r>
              <a:rPr lang="de-CH" sz="3600" dirty="0" err="1" smtClean="0"/>
              <a:t>start</a:t>
            </a:r>
            <a:r>
              <a:rPr lang="de-CH" sz="3600" dirty="0" smtClean="0"/>
              <a:t>?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4315286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Accurate description of materials and methods </a:t>
            </a:r>
          </a:p>
          <a:p>
            <a:r>
              <a:rPr lang="en-US" sz="2800" dirty="0" smtClean="0"/>
              <a:t>Necessary </a:t>
            </a:r>
            <a:r>
              <a:rPr lang="en-US" sz="2800" dirty="0" smtClean="0"/>
              <a:t>and sufficient information for reproducing all results</a:t>
            </a:r>
          </a:p>
          <a:p>
            <a:r>
              <a:rPr lang="en-US" sz="2800" dirty="0" smtClean="0"/>
              <a:t>Pay </a:t>
            </a:r>
            <a:r>
              <a:rPr lang="en-US" sz="2800" dirty="0" smtClean="0"/>
              <a:t>attention to use of units, vendor details, software version used, etc.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Materials </a:t>
            </a:r>
            <a:r>
              <a:rPr lang="de-CH" sz="3600" dirty="0" err="1" smtClean="0"/>
              <a:t>and</a:t>
            </a:r>
            <a:r>
              <a:rPr lang="de-CH" sz="3600" dirty="0" smtClean="0"/>
              <a:t> </a:t>
            </a:r>
            <a:r>
              <a:rPr lang="de-CH" sz="3600" dirty="0" err="1" smtClean="0"/>
              <a:t>Methods</a:t>
            </a:r>
            <a:r>
              <a:rPr lang="de-CH" sz="3600" dirty="0" smtClean="0"/>
              <a:t>: </a:t>
            </a:r>
            <a:r>
              <a:rPr lang="de-CH" sz="3600" dirty="0" err="1" smtClean="0"/>
              <a:t>what</a:t>
            </a:r>
            <a:r>
              <a:rPr lang="de-CH" sz="3600" dirty="0" smtClean="0"/>
              <a:t> </a:t>
            </a:r>
            <a:r>
              <a:rPr lang="de-CH" sz="3600" dirty="0" err="1" smtClean="0"/>
              <a:t>did</a:t>
            </a:r>
            <a:r>
              <a:rPr lang="de-CH" sz="3600" dirty="0" smtClean="0"/>
              <a:t> I do?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7245095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Section are organized </a:t>
            </a:r>
            <a:r>
              <a:rPr lang="en-US" sz="2800" dirty="0"/>
              <a:t>as the following:</a:t>
            </a:r>
          </a:p>
          <a:p>
            <a:endParaRPr lang="en-US" sz="2800" dirty="0"/>
          </a:p>
          <a:p>
            <a:pPr lvl="0"/>
            <a:r>
              <a:rPr lang="en-US" sz="2800" dirty="0" smtClean="0"/>
              <a:t>Section title </a:t>
            </a:r>
            <a:r>
              <a:rPr lang="en-US" sz="2800" dirty="0"/>
              <a:t>that explains the purpose or the main question</a:t>
            </a:r>
          </a:p>
          <a:p>
            <a:pPr lvl="0"/>
            <a:r>
              <a:rPr lang="en-US" sz="2800" dirty="0"/>
              <a:t>Methods are briefly mentioned </a:t>
            </a:r>
            <a:endParaRPr lang="en-US" sz="2800" dirty="0" smtClean="0"/>
          </a:p>
          <a:p>
            <a:pPr lvl="0"/>
            <a:r>
              <a:rPr lang="en-US" sz="2800" dirty="0" smtClean="0"/>
              <a:t>Results </a:t>
            </a:r>
            <a:r>
              <a:rPr lang="en-US" sz="2800" dirty="0"/>
              <a:t>are </a:t>
            </a:r>
            <a:r>
              <a:rPr lang="en-US" sz="2800" dirty="0" smtClean="0"/>
              <a:t>presented (figures, tables)</a:t>
            </a:r>
            <a:endParaRPr lang="en-US" sz="2800" dirty="0"/>
          </a:p>
          <a:p>
            <a:pPr lvl="0"/>
            <a:r>
              <a:rPr lang="en-US" sz="2800" dirty="0"/>
              <a:t>Simple explanation/conclusion can be mentioned</a:t>
            </a:r>
          </a:p>
          <a:p>
            <a:pPr lvl="0"/>
            <a:r>
              <a:rPr lang="en-US" sz="2800" dirty="0" smtClean="0"/>
              <a:t>Tables/figures and </a:t>
            </a:r>
            <a:r>
              <a:rPr lang="en-US" sz="2800" dirty="0"/>
              <a:t>individual sub-parts of figures, as well as supplementary figures, must appear in the order in which they are mentioned in the text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err="1" smtClean="0"/>
              <a:t>Results</a:t>
            </a:r>
            <a:r>
              <a:rPr lang="de-CH" sz="3600" dirty="0" smtClean="0"/>
              <a:t>: </a:t>
            </a:r>
            <a:r>
              <a:rPr lang="de-CH" sz="3600" dirty="0" err="1" smtClean="0"/>
              <a:t>what</a:t>
            </a:r>
            <a:r>
              <a:rPr lang="de-CH" sz="3600" dirty="0" smtClean="0"/>
              <a:t> </a:t>
            </a:r>
            <a:r>
              <a:rPr lang="de-CH" sz="3600" dirty="0" err="1" smtClean="0"/>
              <a:t>did</a:t>
            </a:r>
            <a:r>
              <a:rPr lang="de-CH" sz="3600" dirty="0" smtClean="0"/>
              <a:t> I find?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2371170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reference </a:t>
            </a:r>
            <a:r>
              <a:rPr lang="en-US" sz="2800" dirty="0"/>
              <a:t>to the main purpose or hypothesis of the </a:t>
            </a:r>
            <a:r>
              <a:rPr lang="en-US" sz="2800" dirty="0" smtClean="0"/>
              <a:t>study</a:t>
            </a:r>
          </a:p>
          <a:p>
            <a:pPr lvl="0"/>
            <a:r>
              <a:rPr lang="en-US" sz="2800" dirty="0" smtClean="0"/>
              <a:t>brief </a:t>
            </a:r>
            <a:r>
              <a:rPr lang="en-US" sz="2800" dirty="0"/>
              <a:t>summary of the most important </a:t>
            </a:r>
            <a:r>
              <a:rPr lang="en-US" sz="2800" dirty="0" smtClean="0"/>
              <a:t>findings</a:t>
            </a:r>
          </a:p>
          <a:p>
            <a:pPr lvl="0"/>
            <a:r>
              <a:rPr lang="en-US" sz="2800" dirty="0" smtClean="0"/>
              <a:t>discuss possible explanations </a:t>
            </a:r>
            <a:r>
              <a:rPr lang="en-US" sz="2800" dirty="0"/>
              <a:t>for the findings and compare them to other investigations/</a:t>
            </a:r>
            <a:r>
              <a:rPr lang="en-US" sz="2800" dirty="0" smtClean="0"/>
              <a:t>publications</a:t>
            </a:r>
          </a:p>
          <a:p>
            <a:pPr lvl="0"/>
            <a:r>
              <a:rPr lang="en-US" sz="2800" dirty="0" smtClean="0"/>
              <a:t>state </a:t>
            </a:r>
            <a:r>
              <a:rPr lang="en-US" sz="2800" dirty="0"/>
              <a:t>some limitations of the study</a:t>
            </a:r>
          </a:p>
          <a:p>
            <a:pPr lvl="0"/>
            <a:r>
              <a:rPr lang="en-US" sz="2800" dirty="0" smtClean="0"/>
              <a:t>explain potential wider implications </a:t>
            </a:r>
            <a:r>
              <a:rPr lang="en-US" sz="2800" dirty="0"/>
              <a:t>of the study </a:t>
            </a:r>
            <a:endParaRPr lang="en-US" sz="2800" dirty="0" smtClean="0"/>
          </a:p>
          <a:p>
            <a:pPr lvl="0"/>
            <a:r>
              <a:rPr lang="en-US" sz="2800" dirty="0" smtClean="0"/>
              <a:t>end </a:t>
            </a:r>
            <a:r>
              <a:rPr lang="en-US" sz="2800" dirty="0"/>
              <a:t>your report with an open question or a small statement what needs be addressed in the future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err="1" smtClean="0"/>
              <a:t>Discussion</a:t>
            </a:r>
            <a:r>
              <a:rPr lang="de-CH" sz="3600" dirty="0" smtClean="0"/>
              <a:t>: </a:t>
            </a:r>
            <a:r>
              <a:rPr lang="de-CH" sz="3600" dirty="0" err="1" smtClean="0"/>
              <a:t>what</a:t>
            </a:r>
            <a:r>
              <a:rPr lang="de-CH" sz="3600" dirty="0" smtClean="0"/>
              <a:t> </a:t>
            </a:r>
            <a:r>
              <a:rPr lang="de-CH" sz="3600" dirty="0" err="1" smtClean="0"/>
              <a:t>does</a:t>
            </a:r>
            <a:r>
              <a:rPr lang="de-CH" sz="3600" dirty="0" smtClean="0"/>
              <a:t> </a:t>
            </a:r>
            <a:r>
              <a:rPr lang="de-CH" sz="3600" dirty="0" err="1" smtClean="0"/>
              <a:t>it</a:t>
            </a:r>
            <a:r>
              <a:rPr lang="de-CH" sz="3600" dirty="0" smtClean="0"/>
              <a:t> </a:t>
            </a:r>
            <a:r>
              <a:rPr lang="de-CH" sz="3600" dirty="0" err="1" smtClean="0"/>
              <a:t>mean</a:t>
            </a:r>
            <a:r>
              <a:rPr lang="de-CH" sz="3600" dirty="0" smtClean="0"/>
              <a:t>?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946112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follow the journal format for references</a:t>
            </a:r>
            <a:r>
              <a:rPr lang="en-US" sz="2800" dirty="0"/>
              <a:t> </a:t>
            </a:r>
            <a:r>
              <a:rPr lang="en-US" sz="2800" dirty="0" smtClean="0"/>
              <a:t>and citations in the text</a:t>
            </a:r>
          </a:p>
          <a:p>
            <a:pPr lvl="0"/>
            <a:r>
              <a:rPr lang="en-US" sz="2800" dirty="0" err="1" smtClean="0"/>
              <a:t>Mendeley</a:t>
            </a:r>
            <a:r>
              <a:rPr lang="en-US" sz="2800" dirty="0" smtClean="0"/>
              <a:t>, Endnote, </a:t>
            </a:r>
            <a:r>
              <a:rPr lang="en-US" sz="2800" dirty="0" err="1" smtClean="0"/>
              <a:t>ReadCube</a:t>
            </a:r>
            <a:r>
              <a:rPr lang="en-US" sz="2800" dirty="0" smtClean="0"/>
              <a:t>, etc.</a:t>
            </a:r>
          </a:p>
          <a:p>
            <a:pPr lvl="0"/>
            <a:endParaRPr lang="en-US" sz="2800" dirty="0"/>
          </a:p>
          <a:p>
            <a:pPr marL="0" lvl="0" indent="0">
              <a:buNone/>
            </a:pPr>
            <a:r>
              <a:rPr lang="en-US" sz="2800" u="sng" dirty="0" smtClean="0"/>
              <a:t>Live manuscripts (</a:t>
            </a:r>
            <a:r>
              <a:rPr lang="en-US" sz="2800" u="sng" dirty="0" err="1" smtClean="0"/>
              <a:t>google</a:t>
            </a:r>
            <a:r>
              <a:rPr lang="en-US" sz="2800" u="sng" dirty="0" smtClean="0"/>
              <a:t> docs)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llows for real-time </a:t>
            </a:r>
            <a:r>
              <a:rPr lang="en-US" sz="2800" dirty="0" smtClean="0"/>
              <a:t>editing</a:t>
            </a:r>
          </a:p>
          <a:p>
            <a:endParaRPr lang="en-US" sz="2800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smtClean="0"/>
              <a:t>References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3048886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1696</Words>
  <Application>Microsoft Macintosh PowerPoint</Application>
  <PresentationFormat>Custom</PresentationFormat>
  <Paragraphs>192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Theme</vt:lpstr>
      <vt:lpstr>MIM workshop: General principles of scientific writing  11./12. Sep. 2018</vt:lpstr>
      <vt:lpstr>S01xE00: Intro: Why am I here, what do I expect</vt:lpstr>
      <vt:lpstr>S01xE01: IMRD format and its varieties </vt:lpstr>
      <vt:lpstr>General structure of a scientific manuscript</vt:lpstr>
      <vt:lpstr>Introduction: why did I start?</vt:lpstr>
      <vt:lpstr>Materials and Methods: what did I do?</vt:lpstr>
      <vt:lpstr>Results: what did I find?</vt:lpstr>
      <vt:lpstr>Discussion: what does it mean?</vt:lpstr>
      <vt:lpstr>References</vt:lpstr>
      <vt:lpstr>S01: Take home messages</vt:lpstr>
      <vt:lpstr>S02xE01: reading scientific papers</vt:lpstr>
      <vt:lpstr>S02xE02: writing an abstract</vt:lpstr>
      <vt:lpstr>The Abstract – template by Nature</vt:lpstr>
      <vt:lpstr>S02: Take home messages</vt:lpstr>
      <vt:lpstr>S03xE01: Titles – the good, the bad, the ugly</vt:lpstr>
      <vt:lpstr>General considerations</vt:lpstr>
      <vt:lpstr>Improve clarity: 10 examples of cumbersome writing</vt:lpstr>
      <vt:lpstr>S03xE02: Power of position</vt:lpstr>
      <vt:lpstr>S03xE03: Editing for readability – style guide</vt:lpstr>
      <vt:lpstr>S03xE04: Figures – the good, the bad, the ugly</vt:lpstr>
      <vt:lpstr>Tables</vt:lpstr>
      <vt:lpstr>Tables</vt:lpstr>
      <vt:lpstr>S03: Take home messages</vt:lpstr>
      <vt:lpstr>Time management &amp; Pareto</vt:lpstr>
      <vt:lpstr>Perspective of others</vt:lpstr>
      <vt:lpstr>S04: Take home messages</vt:lpstr>
      <vt:lpstr>Summary day 1</vt:lpstr>
      <vt:lpstr>Targeting audience / cover letter </vt:lpstr>
      <vt:lpstr>Resources</vt:lpstr>
      <vt:lpstr>Assignment</vt:lpstr>
      <vt:lpstr>Feedback</vt:lpstr>
    </vt:vector>
  </TitlesOfParts>
  <Company>Microbiology ETH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study of gut microbiota using the 16S rRNA gene</dc:title>
  <dc:creator>shinichi.sunagawa@hotmail.com</dc:creator>
  <cp:lastModifiedBy>Shinichi Sunagawa</cp:lastModifiedBy>
  <cp:revision>102</cp:revision>
  <cp:lastPrinted>2017-09-11T11:57:55Z</cp:lastPrinted>
  <dcterms:created xsi:type="dcterms:W3CDTF">2017-03-06T13:56:51Z</dcterms:created>
  <dcterms:modified xsi:type="dcterms:W3CDTF">2018-09-12T09:26:40Z</dcterms:modified>
</cp:coreProperties>
</file>